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2192000" cy="6858000"/>
  <p:notesSz cx="6858000" cy="9144000"/>
  <p:defaultTextStyle>
    <a:defPPr>
      <a:defRPr lang="en-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7"/>
  </p:normalViewPr>
  <p:slideViewPr>
    <p:cSldViewPr snapToGrid="0">
      <p:cViewPr varScale="1">
        <p:scale>
          <a:sx n="101" d="100"/>
          <a:sy n="101"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45E6EC5-2B75-7542-BD76-C9046DAE8FCF}" type="datetimeFigureOut">
              <a:rPr lang="es-ES_tradnl" smtClean="0"/>
              <a:t>15/4/24</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050EA7-F179-E74E-AC25-3C28153690B5}" type="slidenum">
              <a:rPr lang="es-ES_tradnl" smtClean="0"/>
              <a:t>‹#›</a:t>
            </a:fld>
            <a:endParaRPr lang="es-ES_tradnl"/>
          </a:p>
        </p:txBody>
      </p:sp>
    </p:spTree>
    <p:extLst>
      <p:ext uri="{BB962C8B-B14F-4D97-AF65-F5344CB8AC3E}">
        <p14:creationId xmlns:p14="http://schemas.microsoft.com/office/powerpoint/2010/main" val="8824266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fld id="{59050EA7-F179-E74E-AC25-3C28153690B5}" type="slidenum">
              <a:rPr lang="es-ES_tradnl" smtClean="0"/>
              <a:t>10</a:t>
            </a:fld>
            <a:endParaRPr lang="es-ES_tradnl"/>
          </a:p>
        </p:txBody>
      </p:sp>
    </p:spTree>
    <p:extLst>
      <p:ext uri="{BB962C8B-B14F-4D97-AF65-F5344CB8AC3E}">
        <p14:creationId xmlns:p14="http://schemas.microsoft.com/office/powerpoint/2010/main" val="33362789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97DB-CDFE-2DCB-ECE8-F1B91FAD9CF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s-ES_tradnl"/>
          </a:p>
        </p:txBody>
      </p:sp>
      <p:sp>
        <p:nvSpPr>
          <p:cNvPr id="3" name="Subtitle 2">
            <a:extLst>
              <a:ext uri="{FF2B5EF4-FFF2-40B4-BE49-F238E27FC236}">
                <a16:creationId xmlns:a16="http://schemas.microsoft.com/office/drawing/2014/main" id="{BF020F5F-BFC8-234C-3701-3D87FC4D11E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s-ES_tradnl"/>
          </a:p>
        </p:txBody>
      </p:sp>
      <p:sp>
        <p:nvSpPr>
          <p:cNvPr id="4" name="Date Placeholder 3">
            <a:extLst>
              <a:ext uri="{FF2B5EF4-FFF2-40B4-BE49-F238E27FC236}">
                <a16:creationId xmlns:a16="http://schemas.microsoft.com/office/drawing/2014/main" id="{6F7D4ECA-B581-323C-B8BF-981AF0CBCF8B}"/>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5257BB8C-AFDE-A18E-D4B5-79EEB94A61BE}"/>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770F179D-D66D-A2CA-18C0-58EB4DD949D6}"/>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5063208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96AC4-7D7E-3D2A-72CF-9ED73D7AA448}"/>
              </a:ext>
            </a:extLst>
          </p:cNvPr>
          <p:cNvSpPr>
            <a:spLocks noGrp="1"/>
          </p:cNvSpPr>
          <p:nvPr>
            <p:ph type="title"/>
          </p:nvPr>
        </p:nvSpPr>
        <p:spPr/>
        <p:txBody>
          <a:bodyPr/>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5085D69F-CD48-BB53-C942-AF3EBA7A09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9C341EB5-532E-AEDA-1C66-AD602F2A20DC}"/>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A5262797-8F2F-62FC-65D5-66A7A86A7A4C}"/>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FEC86FEA-233E-26E3-7EA8-C5E6166B1DF9}"/>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14963800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CB935DE-4F9E-D974-0B72-E42A1FCEDF7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s-ES_tradnl"/>
          </a:p>
        </p:txBody>
      </p:sp>
      <p:sp>
        <p:nvSpPr>
          <p:cNvPr id="3" name="Vertical Text Placeholder 2">
            <a:extLst>
              <a:ext uri="{FF2B5EF4-FFF2-40B4-BE49-F238E27FC236}">
                <a16:creationId xmlns:a16="http://schemas.microsoft.com/office/drawing/2014/main" id="{278A3419-75AF-2D7B-4BA8-CD93306DC50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1C5E5E69-B929-3896-883F-8D39F2FCF65E}"/>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3876FCB2-1002-98B4-0BCD-DD11A4D3D8B5}"/>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0AD653D-C378-74F7-04AC-741D4BFE2FA3}"/>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6110867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2549C-5D41-6FFA-76D7-F68C2E9C26D0}"/>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53DDD3FD-F962-FA7B-BA7D-364BAD96CF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27E442D8-6D01-C2DF-E681-37461BE7ED33}"/>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40CE897E-25FB-D537-7654-2DF20F4C9A3F}"/>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00E99482-A9D3-A8FE-2FD8-1B0E3018B34F}"/>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743072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249FD-14F5-CF8D-556B-450FF60038D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9CC5056C-CB0F-2F4F-113C-D21C67F957F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4C3797A-73C5-8E64-FD2C-A93D35EBD39B}"/>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09F230E8-3E5C-82FE-1C75-FADC22A2D6F9}"/>
              </a:ext>
            </a:extLst>
          </p:cNvPr>
          <p:cNvSpPr>
            <a:spLocks noGrp="1"/>
          </p:cNvSpPr>
          <p:nvPr>
            <p:ph type="ftr" sz="quarter" idx="11"/>
          </p:nvPr>
        </p:nvSpPr>
        <p:spPr/>
        <p:txBody>
          <a:bodyPr/>
          <a:lstStyle/>
          <a:p>
            <a:endParaRPr lang="es-ES_tradnl"/>
          </a:p>
        </p:txBody>
      </p:sp>
      <p:sp>
        <p:nvSpPr>
          <p:cNvPr id="6" name="Slide Number Placeholder 5">
            <a:extLst>
              <a:ext uri="{FF2B5EF4-FFF2-40B4-BE49-F238E27FC236}">
                <a16:creationId xmlns:a16="http://schemas.microsoft.com/office/drawing/2014/main" id="{B2EFCB01-FF72-4FA2-75EA-0EFEEED126C7}"/>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240985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7BB77-CDA2-279F-10E5-33B9F9135C0D}"/>
              </a:ext>
            </a:extLst>
          </p:cNvPr>
          <p:cNvSpPr>
            <a:spLocks noGrp="1"/>
          </p:cNvSpPr>
          <p:nvPr>
            <p:ph type="title"/>
          </p:nvPr>
        </p:nvSpPr>
        <p:spPr/>
        <p:txBody>
          <a:body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858E3817-1904-B389-0AF2-61C9A58C12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Content Placeholder 3">
            <a:extLst>
              <a:ext uri="{FF2B5EF4-FFF2-40B4-BE49-F238E27FC236}">
                <a16:creationId xmlns:a16="http://schemas.microsoft.com/office/drawing/2014/main" id="{8C001309-FD19-C9ED-1035-EC1A8DFA7F2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Date Placeholder 4">
            <a:extLst>
              <a:ext uri="{FF2B5EF4-FFF2-40B4-BE49-F238E27FC236}">
                <a16:creationId xmlns:a16="http://schemas.microsoft.com/office/drawing/2014/main" id="{EB64A262-D433-F23A-17D4-3CBDF16DC7BB}"/>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6" name="Footer Placeholder 5">
            <a:extLst>
              <a:ext uri="{FF2B5EF4-FFF2-40B4-BE49-F238E27FC236}">
                <a16:creationId xmlns:a16="http://schemas.microsoft.com/office/drawing/2014/main" id="{B25851AB-FDE5-57FB-868A-AECC85135F17}"/>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382F7FD4-82AF-D28F-5E09-B745BDB205C2}"/>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4459607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F8C8F4-0B7B-7FE1-6B81-397F5ED6402F}"/>
              </a:ext>
            </a:extLst>
          </p:cNvPr>
          <p:cNvSpPr>
            <a:spLocks noGrp="1"/>
          </p:cNvSpPr>
          <p:nvPr>
            <p:ph type="title"/>
          </p:nvPr>
        </p:nvSpPr>
        <p:spPr>
          <a:xfrm>
            <a:off x="839788" y="365125"/>
            <a:ext cx="10515600" cy="1325563"/>
          </a:xfrm>
        </p:spPr>
        <p:txBody>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16293A05-E040-8B61-1620-6D36754910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4818D56-0126-2769-C55B-2F8C781556D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5" name="Text Placeholder 4">
            <a:extLst>
              <a:ext uri="{FF2B5EF4-FFF2-40B4-BE49-F238E27FC236}">
                <a16:creationId xmlns:a16="http://schemas.microsoft.com/office/drawing/2014/main" id="{5909611A-4921-2E1B-EAE9-269612EDECC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CC04F6-AB26-DF14-D8C5-43CEA65776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7" name="Date Placeholder 6">
            <a:extLst>
              <a:ext uri="{FF2B5EF4-FFF2-40B4-BE49-F238E27FC236}">
                <a16:creationId xmlns:a16="http://schemas.microsoft.com/office/drawing/2014/main" id="{DE002737-5CED-4008-4F25-E51C75056025}"/>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8" name="Footer Placeholder 7">
            <a:extLst>
              <a:ext uri="{FF2B5EF4-FFF2-40B4-BE49-F238E27FC236}">
                <a16:creationId xmlns:a16="http://schemas.microsoft.com/office/drawing/2014/main" id="{23325319-8B36-B1AF-89B6-8EB409B7D5C0}"/>
              </a:ext>
            </a:extLst>
          </p:cNvPr>
          <p:cNvSpPr>
            <a:spLocks noGrp="1"/>
          </p:cNvSpPr>
          <p:nvPr>
            <p:ph type="ftr" sz="quarter" idx="11"/>
          </p:nvPr>
        </p:nvSpPr>
        <p:spPr/>
        <p:txBody>
          <a:bodyPr/>
          <a:lstStyle/>
          <a:p>
            <a:endParaRPr lang="es-ES_tradnl"/>
          </a:p>
        </p:txBody>
      </p:sp>
      <p:sp>
        <p:nvSpPr>
          <p:cNvPr id="9" name="Slide Number Placeholder 8">
            <a:extLst>
              <a:ext uri="{FF2B5EF4-FFF2-40B4-BE49-F238E27FC236}">
                <a16:creationId xmlns:a16="http://schemas.microsoft.com/office/drawing/2014/main" id="{0D7C923B-F3F4-F1D9-0082-C495C590FEB1}"/>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237129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41315-59F9-6907-0353-C4DBA1A9E7B3}"/>
              </a:ext>
            </a:extLst>
          </p:cNvPr>
          <p:cNvSpPr>
            <a:spLocks noGrp="1"/>
          </p:cNvSpPr>
          <p:nvPr>
            <p:ph type="title"/>
          </p:nvPr>
        </p:nvSpPr>
        <p:spPr/>
        <p:txBody>
          <a:bodyPr/>
          <a:lstStyle/>
          <a:p>
            <a:r>
              <a:rPr lang="en-US"/>
              <a:t>Click to edit Master title style</a:t>
            </a:r>
            <a:endParaRPr lang="es-ES_tradnl"/>
          </a:p>
        </p:txBody>
      </p:sp>
      <p:sp>
        <p:nvSpPr>
          <p:cNvPr id="3" name="Date Placeholder 2">
            <a:extLst>
              <a:ext uri="{FF2B5EF4-FFF2-40B4-BE49-F238E27FC236}">
                <a16:creationId xmlns:a16="http://schemas.microsoft.com/office/drawing/2014/main" id="{F6DFF1D8-28E0-298D-1F0F-DBCF13656522}"/>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4" name="Footer Placeholder 3">
            <a:extLst>
              <a:ext uri="{FF2B5EF4-FFF2-40B4-BE49-F238E27FC236}">
                <a16:creationId xmlns:a16="http://schemas.microsoft.com/office/drawing/2014/main" id="{542126FD-F5CA-C8D2-43A2-6F1F736E5700}"/>
              </a:ext>
            </a:extLst>
          </p:cNvPr>
          <p:cNvSpPr>
            <a:spLocks noGrp="1"/>
          </p:cNvSpPr>
          <p:nvPr>
            <p:ph type="ftr" sz="quarter" idx="11"/>
          </p:nvPr>
        </p:nvSpPr>
        <p:spPr/>
        <p:txBody>
          <a:bodyPr/>
          <a:lstStyle/>
          <a:p>
            <a:endParaRPr lang="es-ES_tradnl"/>
          </a:p>
        </p:txBody>
      </p:sp>
      <p:sp>
        <p:nvSpPr>
          <p:cNvPr id="5" name="Slide Number Placeholder 4">
            <a:extLst>
              <a:ext uri="{FF2B5EF4-FFF2-40B4-BE49-F238E27FC236}">
                <a16:creationId xmlns:a16="http://schemas.microsoft.com/office/drawing/2014/main" id="{FADB8BC4-65FB-8D60-4C1E-5B756BBD53FB}"/>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558805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97951D5-D84A-7B8E-3B26-3E6D667A9FFA}"/>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3" name="Footer Placeholder 2">
            <a:extLst>
              <a:ext uri="{FF2B5EF4-FFF2-40B4-BE49-F238E27FC236}">
                <a16:creationId xmlns:a16="http://schemas.microsoft.com/office/drawing/2014/main" id="{D5D680D6-40F3-F4F6-00E2-45C85779055E}"/>
              </a:ext>
            </a:extLst>
          </p:cNvPr>
          <p:cNvSpPr>
            <a:spLocks noGrp="1"/>
          </p:cNvSpPr>
          <p:nvPr>
            <p:ph type="ftr" sz="quarter" idx="11"/>
          </p:nvPr>
        </p:nvSpPr>
        <p:spPr/>
        <p:txBody>
          <a:bodyPr/>
          <a:lstStyle/>
          <a:p>
            <a:endParaRPr lang="es-ES_tradnl"/>
          </a:p>
        </p:txBody>
      </p:sp>
      <p:sp>
        <p:nvSpPr>
          <p:cNvPr id="4" name="Slide Number Placeholder 3">
            <a:extLst>
              <a:ext uri="{FF2B5EF4-FFF2-40B4-BE49-F238E27FC236}">
                <a16:creationId xmlns:a16="http://schemas.microsoft.com/office/drawing/2014/main" id="{C2509DF5-8670-29CC-8B17-62F4222D3A3B}"/>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502349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40F3-5683-8449-DAE0-E861759ECE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Content Placeholder 2">
            <a:extLst>
              <a:ext uri="{FF2B5EF4-FFF2-40B4-BE49-F238E27FC236}">
                <a16:creationId xmlns:a16="http://schemas.microsoft.com/office/drawing/2014/main" id="{EC3B4970-244B-B2DB-46E3-29AD37DE9D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Text Placeholder 3">
            <a:extLst>
              <a:ext uri="{FF2B5EF4-FFF2-40B4-BE49-F238E27FC236}">
                <a16:creationId xmlns:a16="http://schemas.microsoft.com/office/drawing/2014/main" id="{B0B69A81-E0B6-9975-EFCE-954FC20F67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36E413-EB90-A2EF-4BED-BAFC8136C14B}"/>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6" name="Footer Placeholder 5">
            <a:extLst>
              <a:ext uri="{FF2B5EF4-FFF2-40B4-BE49-F238E27FC236}">
                <a16:creationId xmlns:a16="http://schemas.microsoft.com/office/drawing/2014/main" id="{DDCCBB27-C933-3005-ADCC-443D8EAE9346}"/>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B18E03EA-76E8-608B-B582-331639E85930}"/>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997972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2D15F-0C6B-EA1D-762A-D0DF19FC0D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s-ES_tradnl"/>
          </a:p>
        </p:txBody>
      </p:sp>
      <p:sp>
        <p:nvSpPr>
          <p:cNvPr id="3" name="Picture Placeholder 2">
            <a:extLst>
              <a:ext uri="{FF2B5EF4-FFF2-40B4-BE49-F238E27FC236}">
                <a16:creationId xmlns:a16="http://schemas.microsoft.com/office/drawing/2014/main" id="{D30B97B1-8566-926E-3759-458A2A29CBE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Text Placeholder 3">
            <a:extLst>
              <a:ext uri="{FF2B5EF4-FFF2-40B4-BE49-F238E27FC236}">
                <a16:creationId xmlns:a16="http://schemas.microsoft.com/office/drawing/2014/main" id="{7D801BD4-034E-A82E-9489-3DDFAF602F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11570EF-D6EB-62AA-FBAB-5C8985A6BB10}"/>
              </a:ext>
            </a:extLst>
          </p:cNvPr>
          <p:cNvSpPr>
            <a:spLocks noGrp="1"/>
          </p:cNvSpPr>
          <p:nvPr>
            <p:ph type="dt" sz="half" idx="10"/>
          </p:nvPr>
        </p:nvSpPr>
        <p:spPr/>
        <p:txBody>
          <a:bodyPr/>
          <a:lstStyle/>
          <a:p>
            <a:fld id="{B4A5CD42-B590-1C48-83C4-0C2CC361E3F1}" type="datetimeFigureOut">
              <a:rPr lang="es-ES_tradnl" smtClean="0"/>
              <a:t>15/4/24</a:t>
            </a:fld>
            <a:endParaRPr lang="es-ES_tradnl"/>
          </a:p>
        </p:txBody>
      </p:sp>
      <p:sp>
        <p:nvSpPr>
          <p:cNvPr id="6" name="Footer Placeholder 5">
            <a:extLst>
              <a:ext uri="{FF2B5EF4-FFF2-40B4-BE49-F238E27FC236}">
                <a16:creationId xmlns:a16="http://schemas.microsoft.com/office/drawing/2014/main" id="{B3FC9DE8-FD81-1DC1-A9BF-DDA3C636ACEB}"/>
              </a:ext>
            </a:extLst>
          </p:cNvPr>
          <p:cNvSpPr>
            <a:spLocks noGrp="1"/>
          </p:cNvSpPr>
          <p:nvPr>
            <p:ph type="ftr" sz="quarter" idx="11"/>
          </p:nvPr>
        </p:nvSpPr>
        <p:spPr/>
        <p:txBody>
          <a:bodyPr/>
          <a:lstStyle/>
          <a:p>
            <a:endParaRPr lang="es-ES_tradnl"/>
          </a:p>
        </p:txBody>
      </p:sp>
      <p:sp>
        <p:nvSpPr>
          <p:cNvPr id="7" name="Slide Number Placeholder 6">
            <a:extLst>
              <a:ext uri="{FF2B5EF4-FFF2-40B4-BE49-F238E27FC236}">
                <a16:creationId xmlns:a16="http://schemas.microsoft.com/office/drawing/2014/main" id="{C90053A2-81AC-DC84-72B1-3CF1F0686BA4}"/>
              </a:ext>
            </a:extLst>
          </p:cNvPr>
          <p:cNvSpPr>
            <a:spLocks noGrp="1"/>
          </p:cNvSpPr>
          <p:nvPr>
            <p:ph type="sldNum" sz="quarter" idx="12"/>
          </p:nvPr>
        </p:nvSpPr>
        <p:spPr/>
        <p:txBody>
          <a:body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044111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099E74-EFB5-9E51-8F47-50307CC7DB3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s-ES_tradnl"/>
          </a:p>
        </p:txBody>
      </p:sp>
      <p:sp>
        <p:nvSpPr>
          <p:cNvPr id="3" name="Text Placeholder 2">
            <a:extLst>
              <a:ext uri="{FF2B5EF4-FFF2-40B4-BE49-F238E27FC236}">
                <a16:creationId xmlns:a16="http://schemas.microsoft.com/office/drawing/2014/main" id="{A59165AA-0A0E-DA1A-62CF-860B6FB87E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4" name="Date Placeholder 3">
            <a:extLst>
              <a:ext uri="{FF2B5EF4-FFF2-40B4-BE49-F238E27FC236}">
                <a16:creationId xmlns:a16="http://schemas.microsoft.com/office/drawing/2014/main" id="{CF54C501-3192-E982-99B1-CFE702344B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4A5CD42-B590-1C48-83C4-0C2CC361E3F1}" type="datetimeFigureOut">
              <a:rPr lang="es-ES_tradnl" smtClean="0"/>
              <a:t>15/4/24</a:t>
            </a:fld>
            <a:endParaRPr lang="es-ES_tradnl"/>
          </a:p>
        </p:txBody>
      </p:sp>
      <p:sp>
        <p:nvSpPr>
          <p:cNvPr id="5" name="Footer Placeholder 4">
            <a:extLst>
              <a:ext uri="{FF2B5EF4-FFF2-40B4-BE49-F238E27FC236}">
                <a16:creationId xmlns:a16="http://schemas.microsoft.com/office/drawing/2014/main" id="{51C10A81-B123-B9BE-071F-B269F8056A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s-ES_tradnl"/>
          </a:p>
        </p:txBody>
      </p:sp>
      <p:sp>
        <p:nvSpPr>
          <p:cNvPr id="6" name="Slide Number Placeholder 5">
            <a:extLst>
              <a:ext uri="{FF2B5EF4-FFF2-40B4-BE49-F238E27FC236}">
                <a16:creationId xmlns:a16="http://schemas.microsoft.com/office/drawing/2014/main" id="{884092B5-5809-5375-6582-CF8A09C611A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97A6B1A-3ABB-5D4C-964B-9B3BDD264492}" type="slidenum">
              <a:rPr lang="es-ES_tradnl" smtClean="0"/>
              <a:t>‹#›</a:t>
            </a:fld>
            <a:endParaRPr lang="es-ES_tradnl"/>
          </a:p>
        </p:txBody>
      </p:sp>
    </p:spTree>
    <p:extLst>
      <p:ext uri="{BB962C8B-B14F-4D97-AF65-F5344CB8AC3E}">
        <p14:creationId xmlns:p14="http://schemas.microsoft.com/office/powerpoint/2010/main" val="34442995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svg"/><Relationship Id="rId7" Type="http://schemas.openxmlformats.org/officeDocument/2006/relationships/image" Target="../media/image27.sv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svg"/><Relationship Id="rId4" Type="http://schemas.openxmlformats.org/officeDocument/2006/relationships/image" Target="../media/image24.png"/><Relationship Id="rId9" Type="http://schemas.openxmlformats.org/officeDocument/2006/relationships/image" Target="../media/image29.sv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66C6635A-219E-EE47-1FC2-627B312CD56A}"/>
              </a:ext>
            </a:extLst>
          </p:cNvPr>
          <p:cNvSpPr txBox="1">
            <a:spLocks/>
          </p:cNvSpPr>
          <p:nvPr/>
        </p:nvSpPr>
        <p:spPr>
          <a:xfrm>
            <a:off x="1056582" y="1519120"/>
            <a:ext cx="4036334" cy="1916084"/>
          </a:xfrm>
          <a:prstGeom prst="rect">
            <a:avLst/>
          </a:prstGeom>
        </p:spPr>
        <p:txBody>
          <a:bodyPr vert="horz" lIns="91440" tIns="45720" rIns="91440" bIns="45720" rtlCol="0" anchor="t">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spcAft>
                <a:spcPts val="600"/>
              </a:spcAft>
            </a:pPr>
            <a:r>
              <a:rPr lang="en-US" sz="3000" kern="1200" dirty="0">
                <a:solidFill>
                  <a:schemeClr val="tx1"/>
                </a:solidFill>
                <a:highlight>
                  <a:srgbClr val="FFFFFF"/>
                </a:highlight>
                <a:latin typeface="+mj-lt"/>
                <a:ea typeface="+mj-ea"/>
                <a:cs typeface="+mj-cs"/>
              </a:rPr>
              <a:t>IDENTIFICANDO OUTLIERS EN REGISTROS DE POZOS CON STREAMLIT</a:t>
            </a:r>
            <a:endParaRPr lang="en-US" sz="3000" kern="1200" dirty="0">
              <a:solidFill>
                <a:schemeClr val="tx1"/>
              </a:solidFill>
              <a:latin typeface="+mj-lt"/>
              <a:ea typeface="+mj-ea"/>
              <a:cs typeface="+mj-cs"/>
            </a:endParaRPr>
          </a:p>
        </p:txBody>
      </p:sp>
      <p:grpSp>
        <p:nvGrpSpPr>
          <p:cNvPr id="15" name="Group 14">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6" name="Rectangle 15">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iagram of a number of data&#10;&#10;Description automatically generated with medium confidence">
            <a:extLst>
              <a:ext uri="{FF2B5EF4-FFF2-40B4-BE49-F238E27FC236}">
                <a16:creationId xmlns:a16="http://schemas.microsoft.com/office/drawing/2014/main" id="{4C49838E-07EB-C164-CB7D-8F143D9DE65E}"/>
              </a:ext>
            </a:extLst>
          </p:cNvPr>
          <p:cNvPicPr>
            <a:picLocks noChangeAspect="1"/>
          </p:cNvPicPr>
          <p:nvPr/>
        </p:nvPicPr>
        <p:blipFill>
          <a:blip r:embed="rId2"/>
          <a:stretch>
            <a:fillRect/>
          </a:stretch>
        </p:blipFill>
        <p:spPr>
          <a:xfrm>
            <a:off x="5922492" y="1060664"/>
            <a:ext cx="5536001" cy="4677919"/>
          </a:xfrm>
          <a:prstGeom prst="rect">
            <a:avLst/>
          </a:prstGeom>
        </p:spPr>
      </p:pic>
      <p:sp>
        <p:nvSpPr>
          <p:cNvPr id="9" name="TextBox 8">
            <a:extLst>
              <a:ext uri="{FF2B5EF4-FFF2-40B4-BE49-F238E27FC236}">
                <a16:creationId xmlns:a16="http://schemas.microsoft.com/office/drawing/2014/main" id="{751FA30C-8B1A-B839-96E7-E393323226B3}"/>
              </a:ext>
            </a:extLst>
          </p:cNvPr>
          <p:cNvSpPr txBox="1"/>
          <p:nvPr/>
        </p:nvSpPr>
        <p:spPr>
          <a:xfrm>
            <a:off x="1426855" y="4138551"/>
            <a:ext cx="2832100" cy="1200329"/>
          </a:xfrm>
          <a:prstGeom prst="rect">
            <a:avLst/>
          </a:prstGeom>
          <a:noFill/>
        </p:spPr>
        <p:txBody>
          <a:bodyPr wrap="square" rtlCol="0">
            <a:spAutoFit/>
          </a:bodyPr>
          <a:lstStyle/>
          <a:p>
            <a:pPr marL="285750" indent="-285750" algn="ctr">
              <a:buFont typeface="Arial" panose="020B0604020202020204" pitchFamily="34" charset="0"/>
              <a:buChar char="•"/>
            </a:pPr>
            <a:r>
              <a:rPr lang="es-ES_tradnl" dirty="0"/>
              <a:t>Explore Data</a:t>
            </a:r>
          </a:p>
          <a:p>
            <a:pPr marL="285750" indent="-285750" algn="ctr">
              <a:buFont typeface="Arial" panose="020B0604020202020204" pitchFamily="34" charset="0"/>
              <a:buChar char="•"/>
            </a:pPr>
            <a:r>
              <a:rPr lang="es-ES_tradnl" dirty="0"/>
              <a:t>Box Plot</a:t>
            </a:r>
          </a:p>
          <a:p>
            <a:pPr marL="285750" indent="-285750" algn="ctr">
              <a:buFont typeface="Arial" panose="020B0604020202020204" pitchFamily="34" charset="0"/>
              <a:buChar char="•"/>
            </a:pPr>
            <a:r>
              <a:rPr lang="es-ES_tradnl" dirty="0"/>
              <a:t>Scatter Plot</a:t>
            </a:r>
          </a:p>
          <a:p>
            <a:pPr marL="285750" indent="-285750" algn="ctr">
              <a:buFont typeface="Arial" panose="020B0604020202020204" pitchFamily="34" charset="0"/>
              <a:buChar char="•"/>
            </a:pPr>
            <a:r>
              <a:rPr lang="es-ES_tradnl" dirty="0"/>
              <a:t>ML Models</a:t>
            </a:r>
          </a:p>
        </p:txBody>
      </p:sp>
      <p:pic>
        <p:nvPicPr>
          <p:cNvPr id="11" name="Graphic 10">
            <a:extLst>
              <a:ext uri="{FF2B5EF4-FFF2-40B4-BE49-F238E27FC236}">
                <a16:creationId xmlns:a16="http://schemas.microsoft.com/office/drawing/2014/main" id="{0F3C5D36-34C4-B187-97A8-ACA2CB6BA37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5666" y="690833"/>
            <a:ext cx="1332122" cy="369831"/>
          </a:xfrm>
          <a:prstGeom prst="rect">
            <a:avLst/>
          </a:prstGeom>
        </p:spPr>
      </p:pic>
      <p:sp>
        <p:nvSpPr>
          <p:cNvPr id="14" name="TextBox 13">
            <a:extLst>
              <a:ext uri="{FF2B5EF4-FFF2-40B4-BE49-F238E27FC236}">
                <a16:creationId xmlns:a16="http://schemas.microsoft.com/office/drawing/2014/main" id="{CA582FF5-7AC5-08F2-6036-57EE3EDFE3D4}"/>
              </a:ext>
            </a:extLst>
          </p:cNvPr>
          <p:cNvSpPr txBox="1"/>
          <p:nvPr/>
        </p:nvSpPr>
        <p:spPr>
          <a:xfrm>
            <a:off x="-205095" y="6050864"/>
            <a:ext cx="6096000" cy="369332"/>
          </a:xfrm>
          <a:prstGeom prst="rect">
            <a:avLst/>
          </a:prstGeom>
          <a:noFill/>
        </p:spPr>
        <p:txBody>
          <a:bodyPr wrap="square">
            <a:spAutoFit/>
          </a:bodyPr>
          <a:lstStyle/>
          <a:p>
            <a:pPr algn="ctr"/>
            <a:r>
              <a:rPr lang="es-ES_tradnl" dirty="0"/>
              <a:t>https://outlier-detection-well-logs.streamlit.app</a:t>
            </a:r>
          </a:p>
        </p:txBody>
      </p:sp>
    </p:spTree>
    <p:extLst>
      <p:ext uri="{BB962C8B-B14F-4D97-AF65-F5344CB8AC3E}">
        <p14:creationId xmlns:p14="http://schemas.microsoft.com/office/powerpoint/2010/main" val="2108328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6BC469A-5754-D634-03CF-CDB0DF8CE6D3}"/>
              </a:ext>
            </a:extLst>
          </p:cNvPr>
          <p:cNvSpPr>
            <a:spLocks noGrp="1"/>
          </p:cNvSpPr>
          <p:nvPr>
            <p:ph type="title"/>
          </p:nvPr>
        </p:nvSpPr>
        <p:spPr>
          <a:xfrm>
            <a:off x="7239014" y="525982"/>
            <a:ext cx="4282983" cy="1200361"/>
          </a:xfrm>
        </p:spPr>
        <p:txBody>
          <a:bodyPr anchor="b">
            <a:normAutofit/>
          </a:bodyPr>
          <a:lstStyle/>
          <a:p>
            <a:r>
              <a:rPr lang="es-ES_tradnl" sz="3600" dirty="0"/>
              <a:t>Scatter Plot</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white background with black lines&#10;&#10;Description automatically generated with medium confidence">
            <a:extLst>
              <a:ext uri="{FF2B5EF4-FFF2-40B4-BE49-F238E27FC236}">
                <a16:creationId xmlns:a16="http://schemas.microsoft.com/office/drawing/2014/main" id="{935A1698-0F6F-7539-9372-B4A03790C440}"/>
              </a:ext>
            </a:extLst>
          </p:cNvPr>
          <p:cNvPicPr>
            <a:picLocks noChangeAspect="1"/>
          </p:cNvPicPr>
          <p:nvPr/>
        </p:nvPicPr>
        <p:blipFill>
          <a:blip r:embed="rId3"/>
          <a:stretch>
            <a:fillRect/>
          </a:stretch>
        </p:blipFill>
        <p:spPr>
          <a:xfrm>
            <a:off x="588710" y="730727"/>
            <a:ext cx="5628018" cy="1829104"/>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scatter plot&#10;&#10;Description automatically generated">
            <a:extLst>
              <a:ext uri="{FF2B5EF4-FFF2-40B4-BE49-F238E27FC236}">
                <a16:creationId xmlns:a16="http://schemas.microsoft.com/office/drawing/2014/main" id="{32D69D9B-1FE9-5273-75C2-C475F2A0797E}"/>
              </a:ext>
            </a:extLst>
          </p:cNvPr>
          <p:cNvPicPr>
            <a:picLocks noGrp="1" noChangeAspect="1"/>
          </p:cNvPicPr>
          <p:nvPr>
            <p:ph idx="1"/>
          </p:nvPr>
        </p:nvPicPr>
        <p:blipFill>
          <a:blip r:embed="rId4"/>
          <a:stretch>
            <a:fillRect/>
          </a:stretch>
        </p:blipFill>
        <p:spPr>
          <a:xfrm>
            <a:off x="7239014" y="2131325"/>
            <a:ext cx="4283075" cy="3471308"/>
          </a:xfrm>
        </p:spPr>
      </p:pic>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F6C84A37-E95C-0D05-AC22-80D2F83ED546}"/>
              </a:ext>
            </a:extLst>
          </p:cNvPr>
          <p:cNvPicPr>
            <a:picLocks noChangeAspect="1"/>
          </p:cNvPicPr>
          <p:nvPr/>
        </p:nvPicPr>
        <p:blipFill rotWithShape="1">
          <a:blip r:embed="rId5"/>
          <a:srcRect t="8691"/>
          <a:stretch/>
        </p:blipFill>
        <p:spPr>
          <a:xfrm>
            <a:off x="669911" y="2929850"/>
            <a:ext cx="5349104" cy="2812748"/>
          </a:xfrm>
          <a:prstGeom prst="rect">
            <a:avLst/>
          </a:prstGeom>
        </p:spPr>
      </p:pic>
      <p:cxnSp>
        <p:nvCxnSpPr>
          <p:cNvPr id="13" name="Straight Arrow Connector 12">
            <a:extLst>
              <a:ext uri="{FF2B5EF4-FFF2-40B4-BE49-F238E27FC236}">
                <a16:creationId xmlns:a16="http://schemas.microsoft.com/office/drawing/2014/main" id="{37428E25-AF61-3A4B-7842-D3D85498BAA4}"/>
              </a:ext>
            </a:extLst>
          </p:cNvPr>
          <p:cNvCxnSpPr/>
          <p:nvPr/>
        </p:nvCxnSpPr>
        <p:spPr>
          <a:xfrm>
            <a:off x="2240827" y="2481736"/>
            <a:ext cx="0" cy="60005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03925798-EE5A-2AD2-7F51-BF5DFE68FEAC}"/>
              </a:ext>
            </a:extLst>
          </p:cNvPr>
          <p:cNvCxnSpPr/>
          <p:nvPr/>
        </p:nvCxnSpPr>
        <p:spPr>
          <a:xfrm>
            <a:off x="6216728" y="4190035"/>
            <a:ext cx="10222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Oval 18">
            <a:extLst>
              <a:ext uri="{FF2B5EF4-FFF2-40B4-BE49-F238E27FC236}">
                <a16:creationId xmlns:a16="http://schemas.microsoft.com/office/drawing/2014/main" id="{DD670EC2-D32B-64EF-0634-F42D7A65D67C}"/>
              </a:ext>
            </a:extLst>
          </p:cNvPr>
          <p:cNvSpPr/>
          <p:nvPr/>
        </p:nvSpPr>
        <p:spPr>
          <a:xfrm>
            <a:off x="1667310" y="2697742"/>
            <a:ext cx="419100" cy="289689"/>
          </a:xfrm>
          <a:prstGeom prst="ellipse">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dirty="0"/>
              <a:t>1</a:t>
            </a:r>
          </a:p>
        </p:txBody>
      </p:sp>
      <p:sp>
        <p:nvSpPr>
          <p:cNvPr id="21" name="Oval 20">
            <a:extLst>
              <a:ext uri="{FF2B5EF4-FFF2-40B4-BE49-F238E27FC236}">
                <a16:creationId xmlns:a16="http://schemas.microsoft.com/office/drawing/2014/main" id="{EF644EEB-E267-3D3D-D875-C8FB7C90E676}"/>
              </a:ext>
            </a:extLst>
          </p:cNvPr>
          <p:cNvSpPr/>
          <p:nvPr/>
        </p:nvSpPr>
        <p:spPr>
          <a:xfrm>
            <a:off x="6518321" y="3814903"/>
            <a:ext cx="419100" cy="289689"/>
          </a:xfrm>
          <a:prstGeom prst="ellipse">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s-ES_tradnl" dirty="0"/>
              <a:t>2</a:t>
            </a:r>
          </a:p>
        </p:txBody>
      </p:sp>
      <p:sp>
        <p:nvSpPr>
          <p:cNvPr id="22" name="TextBox 21">
            <a:extLst>
              <a:ext uri="{FF2B5EF4-FFF2-40B4-BE49-F238E27FC236}">
                <a16:creationId xmlns:a16="http://schemas.microsoft.com/office/drawing/2014/main" id="{5D46FFC1-51D3-F61F-F978-6671962447DC}"/>
              </a:ext>
            </a:extLst>
          </p:cNvPr>
          <p:cNvSpPr txBox="1"/>
          <p:nvPr/>
        </p:nvSpPr>
        <p:spPr>
          <a:xfrm>
            <a:off x="2269509" y="2490631"/>
            <a:ext cx="3826487" cy="584775"/>
          </a:xfrm>
          <a:prstGeom prst="rect">
            <a:avLst/>
          </a:prstGeom>
          <a:noFill/>
        </p:spPr>
        <p:txBody>
          <a:bodyPr wrap="square" rtlCol="0">
            <a:spAutoFit/>
          </a:bodyPr>
          <a:lstStyle/>
          <a:p>
            <a:r>
              <a:rPr lang="es-ES_tradnl" sz="1600" dirty="0"/>
              <a:t>Interactuar para generar un gráfico de dispersión deseado.</a:t>
            </a:r>
          </a:p>
        </p:txBody>
      </p:sp>
    </p:spTree>
    <p:extLst>
      <p:ext uri="{BB962C8B-B14F-4D97-AF65-F5344CB8AC3E}">
        <p14:creationId xmlns:p14="http://schemas.microsoft.com/office/powerpoint/2010/main" val="35129698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22A40B-56A8-4DFD-1821-1772908E992A}"/>
              </a:ext>
            </a:extLst>
          </p:cNvPr>
          <p:cNvSpPr>
            <a:spLocks noGrp="1"/>
          </p:cNvSpPr>
          <p:nvPr>
            <p:ph type="title"/>
          </p:nvPr>
        </p:nvSpPr>
        <p:spPr>
          <a:xfrm>
            <a:off x="7239014" y="525982"/>
            <a:ext cx="4282983" cy="1200361"/>
          </a:xfrm>
        </p:spPr>
        <p:txBody>
          <a:bodyPr anchor="b">
            <a:normAutofit/>
          </a:bodyPr>
          <a:lstStyle/>
          <a:p>
            <a:r>
              <a:rPr lang="es-ES_tradnl" sz="3600" dirty="0"/>
              <a:t>Machine Learning Models</a:t>
            </a:r>
          </a:p>
        </p:txBody>
      </p:sp>
      <p:sp>
        <p:nvSpPr>
          <p:cNvPr id="29"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1475812F-EF45-35F7-4024-B5D12ADDD410}"/>
              </a:ext>
            </a:extLst>
          </p:cNvPr>
          <p:cNvPicPr>
            <a:picLocks noChangeAspect="1"/>
          </p:cNvPicPr>
          <p:nvPr/>
        </p:nvPicPr>
        <p:blipFill>
          <a:blip r:embed="rId2"/>
          <a:stretch>
            <a:fillRect/>
          </a:stretch>
        </p:blipFill>
        <p:spPr>
          <a:xfrm>
            <a:off x="390780" y="1059122"/>
            <a:ext cx="6023879" cy="4593207"/>
          </a:xfrm>
          <a:prstGeom prst="rect">
            <a:avLst/>
          </a:prstGeom>
        </p:spPr>
      </p:pic>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2DF57A89-B7A8-88D9-946E-B072C6452AB3}"/>
              </a:ext>
            </a:extLst>
          </p:cNvPr>
          <p:cNvSpPr>
            <a:spLocks noGrp="1"/>
          </p:cNvSpPr>
          <p:nvPr>
            <p:ph idx="1"/>
          </p:nvPr>
        </p:nvSpPr>
        <p:spPr>
          <a:xfrm>
            <a:off x="7239012" y="2031101"/>
            <a:ext cx="4282984" cy="3511943"/>
          </a:xfrm>
        </p:spPr>
        <p:txBody>
          <a:bodyPr anchor="ctr">
            <a:normAutofit/>
          </a:bodyPr>
          <a:lstStyle/>
          <a:p>
            <a:r>
              <a:rPr lang="es-ES_tradnl" sz="1700" dirty="0"/>
              <a:t>Modelos de ML:</a:t>
            </a:r>
          </a:p>
          <a:p>
            <a:pPr lvl="1"/>
            <a:r>
              <a:rPr lang="es-ES_tradnl" sz="1700" dirty="0"/>
              <a:t>Isolation Forest</a:t>
            </a:r>
          </a:p>
          <a:p>
            <a:pPr lvl="1"/>
            <a:r>
              <a:rPr lang="es-ES_tradnl" sz="1700" dirty="0"/>
              <a:t>One Class SVM</a:t>
            </a:r>
          </a:p>
          <a:p>
            <a:pPr lvl="1"/>
            <a:r>
              <a:rPr lang="es-ES_tradnl" sz="1700" dirty="0"/>
              <a:t>Local Outlier Factor</a:t>
            </a:r>
          </a:p>
          <a:p>
            <a:r>
              <a:rPr lang="es-ES_tradnl" sz="1700" dirty="0"/>
              <a:t>Hiperparametros: Es la parte crucial de los de los modelos de ML, con los cuales se debe experimentar.</a:t>
            </a:r>
          </a:p>
          <a:p>
            <a:r>
              <a:rPr lang="es-ES_tradnl" sz="1700" dirty="0"/>
              <a:t>Evaluación de Columnas: Se selecciona un conjunto de registros relevantes para la detección outliers.</a:t>
            </a:r>
          </a:p>
          <a:p>
            <a:endParaRPr lang="es-ES_tradnl" sz="1800" dirty="0"/>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22222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data&#10;&#10;Description automatically generated">
            <a:extLst>
              <a:ext uri="{FF2B5EF4-FFF2-40B4-BE49-F238E27FC236}">
                <a16:creationId xmlns:a16="http://schemas.microsoft.com/office/drawing/2014/main" id="{D7397BCF-5910-E453-B724-F483C0BBE89B}"/>
              </a:ext>
            </a:extLst>
          </p:cNvPr>
          <p:cNvPicPr>
            <a:picLocks noGrp="1" noChangeAspect="1"/>
          </p:cNvPicPr>
          <p:nvPr>
            <p:ph idx="1"/>
          </p:nvPr>
        </p:nvPicPr>
        <p:blipFill>
          <a:blip r:embed="rId2"/>
          <a:stretch>
            <a:fillRect/>
          </a:stretch>
        </p:blipFill>
        <p:spPr>
          <a:xfrm>
            <a:off x="643467" y="434510"/>
            <a:ext cx="10905066" cy="5125378"/>
          </a:xfrm>
          <a:prstGeom prst="rect">
            <a:avLst/>
          </a:prstGeom>
        </p:spPr>
      </p:pic>
      <p:sp>
        <p:nvSpPr>
          <p:cNvPr id="6" name="TextBox 5">
            <a:extLst>
              <a:ext uri="{FF2B5EF4-FFF2-40B4-BE49-F238E27FC236}">
                <a16:creationId xmlns:a16="http://schemas.microsoft.com/office/drawing/2014/main" id="{E68E452B-8842-F160-5D8D-4FA73EACA2D5}"/>
              </a:ext>
            </a:extLst>
          </p:cNvPr>
          <p:cNvSpPr txBox="1"/>
          <p:nvPr/>
        </p:nvSpPr>
        <p:spPr>
          <a:xfrm>
            <a:off x="723900" y="5753100"/>
            <a:ext cx="10769600" cy="646331"/>
          </a:xfrm>
          <a:prstGeom prst="rect">
            <a:avLst/>
          </a:prstGeom>
          <a:noFill/>
        </p:spPr>
        <p:txBody>
          <a:bodyPr wrap="square" rtlCol="0">
            <a:spAutoFit/>
          </a:bodyPr>
          <a:lstStyle/>
          <a:p>
            <a:pPr algn="ctr"/>
            <a:r>
              <a:rPr lang="es-ES_tradnl" b="0" i="0" u="none" strike="noStrike" dirty="0">
                <a:solidFill>
                  <a:srgbClr val="0D0D0D"/>
                </a:solidFill>
                <a:effectLst/>
                <a:highlight>
                  <a:srgbClr val="FFFFFF"/>
                </a:highlight>
              </a:rPr>
              <a:t>Después de aplicar los hiperparámetros y l</a:t>
            </a:r>
            <a:r>
              <a:rPr lang="es-ES_tradnl" dirty="0">
                <a:solidFill>
                  <a:srgbClr val="0D0D0D"/>
                </a:solidFill>
                <a:highlight>
                  <a:srgbClr val="FFFFFF"/>
                </a:highlight>
              </a:rPr>
              <a:t>a selección de columnas se </a:t>
            </a:r>
            <a:r>
              <a:rPr lang="es-ES_tradnl" b="0" i="0" u="none" strike="noStrike" dirty="0">
                <a:solidFill>
                  <a:srgbClr val="0D0D0D"/>
                </a:solidFill>
                <a:effectLst/>
                <a:highlight>
                  <a:srgbClr val="FFFFFF"/>
                </a:highlight>
              </a:rPr>
              <a:t> muestra las puntuaciones para cada uno de los modelos seleccionados, así como si un punto de datos es un valor atípico (-1) o no lo es (1).</a:t>
            </a:r>
            <a:endParaRPr lang="es-ES_tradnl" dirty="0"/>
          </a:p>
        </p:txBody>
      </p:sp>
      <p:sp>
        <p:nvSpPr>
          <p:cNvPr id="8" name="Rounded Rectangle 7">
            <a:extLst>
              <a:ext uri="{FF2B5EF4-FFF2-40B4-BE49-F238E27FC236}">
                <a16:creationId xmlns:a16="http://schemas.microsoft.com/office/drawing/2014/main" id="{3389008A-E2E0-D0F7-814F-07B2BFF59D45}"/>
              </a:ext>
            </a:extLst>
          </p:cNvPr>
          <p:cNvSpPr/>
          <p:nvPr/>
        </p:nvSpPr>
        <p:spPr>
          <a:xfrm>
            <a:off x="4165600" y="927100"/>
            <a:ext cx="7556500" cy="4826000"/>
          </a:xfrm>
          <a:prstGeom prst="round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2666140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756B343-807D-456E-AA26-80E96B75D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E66C26-192B-3A2E-C24D-75EAD8EC3573}"/>
              </a:ext>
            </a:extLst>
          </p:cNvPr>
          <p:cNvSpPr>
            <a:spLocks noGrp="1"/>
          </p:cNvSpPr>
          <p:nvPr>
            <p:ph type="title"/>
          </p:nvPr>
        </p:nvSpPr>
        <p:spPr>
          <a:xfrm>
            <a:off x="7239014" y="525982"/>
            <a:ext cx="4282983" cy="1200361"/>
          </a:xfrm>
        </p:spPr>
        <p:txBody>
          <a:bodyPr anchor="b">
            <a:normAutofit/>
          </a:bodyPr>
          <a:lstStyle/>
          <a:p>
            <a:r>
              <a:rPr lang="es-ES_tradnl" sz="3600" dirty="0"/>
              <a:t>Interacciones</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35FFF1F5-2E5F-0AD8-FEF3-7F8C532E4CBD}"/>
              </a:ext>
            </a:extLst>
          </p:cNvPr>
          <p:cNvPicPr>
            <a:picLocks noChangeAspect="1"/>
          </p:cNvPicPr>
          <p:nvPr/>
        </p:nvPicPr>
        <p:blipFill rotWithShape="1">
          <a:blip r:embed="rId2"/>
          <a:srcRect r="35783"/>
          <a:stretch/>
        </p:blipFill>
        <p:spPr>
          <a:xfrm>
            <a:off x="576244" y="650494"/>
            <a:ext cx="5628018" cy="5324142"/>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5607BDF-FD6C-CC08-7FC2-5259725E3EF5}"/>
              </a:ext>
            </a:extLst>
          </p:cNvPr>
          <p:cNvSpPr>
            <a:spLocks noGrp="1"/>
          </p:cNvSpPr>
          <p:nvPr>
            <p:ph idx="1"/>
          </p:nvPr>
        </p:nvSpPr>
        <p:spPr>
          <a:xfrm>
            <a:off x="7239012" y="2031101"/>
            <a:ext cx="4282984" cy="3511943"/>
          </a:xfrm>
        </p:spPr>
        <p:txBody>
          <a:bodyPr anchor="ctr">
            <a:normAutofit/>
          </a:bodyPr>
          <a:lstStyle/>
          <a:p>
            <a:pPr algn="l"/>
            <a:r>
              <a:rPr lang="en-US" sz="1600" b="0" i="0" u="none" strike="noStrike" dirty="0">
                <a:solidFill>
                  <a:srgbClr val="0D0D0D"/>
                </a:solidFill>
                <a:effectLst/>
                <a:latin typeface="Aptos" panose="020B0004020202020204" pitchFamily="34" charset="0"/>
              </a:rPr>
              <a:t>Scatter Plots: </a:t>
            </a:r>
            <a:r>
              <a:rPr lang="en-US" sz="1600" b="0" i="0" u="none" strike="noStrike" dirty="0" err="1">
                <a:solidFill>
                  <a:srgbClr val="0D0D0D"/>
                </a:solidFill>
                <a:effectLst/>
                <a:latin typeface="Aptos" panose="020B0004020202020204" pitchFamily="34" charset="0"/>
              </a:rPr>
              <a:t>En</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esta</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sección</a:t>
            </a:r>
            <a:r>
              <a:rPr lang="en-US" sz="1600" b="0" i="0" u="none" strike="noStrike" dirty="0">
                <a:solidFill>
                  <a:srgbClr val="0D0D0D"/>
                </a:solidFill>
                <a:effectLst/>
                <a:latin typeface="Aptos" panose="020B0004020202020204" pitchFamily="34" charset="0"/>
              </a:rPr>
              <a:t>, al </a:t>
            </a:r>
            <a:r>
              <a:rPr lang="en-US" sz="1600" b="0" i="0" u="none" strike="noStrike" dirty="0" err="1">
                <a:solidFill>
                  <a:srgbClr val="0D0D0D"/>
                </a:solidFill>
                <a:effectLst/>
                <a:latin typeface="Aptos" panose="020B0004020202020204" pitchFamily="34" charset="0"/>
              </a:rPr>
              <a:t>seleccionar</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una</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columna</a:t>
            </a:r>
            <a:r>
              <a:rPr lang="en-US" sz="1600" b="0" i="0" u="none" strike="noStrike" dirty="0">
                <a:solidFill>
                  <a:srgbClr val="0D0D0D"/>
                </a:solidFill>
                <a:effectLst/>
                <a:latin typeface="Aptos" panose="020B0004020202020204" pitchFamily="34" charset="0"/>
              </a:rPr>
              <a:t> para </a:t>
            </a:r>
            <a:r>
              <a:rPr lang="en-US" sz="1600" b="0" i="0" u="none" strike="noStrike" dirty="0" err="1">
                <a:solidFill>
                  <a:srgbClr val="0D0D0D"/>
                </a:solidFill>
                <a:effectLst/>
                <a:latin typeface="Aptos" panose="020B0004020202020204" pitchFamily="34" charset="0"/>
              </a:rPr>
              <a:t>el</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eje</a:t>
            </a:r>
            <a:r>
              <a:rPr lang="en-US" sz="1600" b="0" i="0" u="none" strike="noStrike" dirty="0">
                <a:solidFill>
                  <a:srgbClr val="0D0D0D"/>
                </a:solidFill>
                <a:effectLst/>
                <a:latin typeface="Aptos" panose="020B0004020202020204" pitchFamily="34" charset="0"/>
              </a:rPr>
              <a:t> x y </a:t>
            </a:r>
            <a:r>
              <a:rPr lang="en-US" sz="1600" b="0" i="0" u="none" strike="noStrike" dirty="0" err="1">
                <a:solidFill>
                  <a:srgbClr val="0D0D0D"/>
                </a:solidFill>
                <a:effectLst/>
                <a:latin typeface="Aptos" panose="020B0004020202020204" pitchFamily="34" charset="0"/>
              </a:rPr>
              <a:t>otra</a:t>
            </a:r>
            <a:r>
              <a:rPr lang="en-US" sz="1600" b="0" i="0" u="none" strike="noStrike" dirty="0">
                <a:solidFill>
                  <a:srgbClr val="0D0D0D"/>
                </a:solidFill>
                <a:effectLst/>
                <a:latin typeface="Aptos" panose="020B0004020202020204" pitchFamily="34" charset="0"/>
              </a:rPr>
              <a:t> para </a:t>
            </a:r>
            <a:r>
              <a:rPr lang="en-US" sz="1600" b="0" i="0" u="none" strike="noStrike" dirty="0" err="1">
                <a:solidFill>
                  <a:srgbClr val="0D0D0D"/>
                </a:solidFill>
                <a:effectLst/>
                <a:latin typeface="Aptos" panose="020B0004020202020204" pitchFamily="34" charset="0"/>
              </a:rPr>
              <a:t>el</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eje</a:t>
            </a:r>
            <a:r>
              <a:rPr lang="en-US" sz="1600" b="0" i="0" u="none" strike="noStrike" dirty="0">
                <a:solidFill>
                  <a:srgbClr val="0D0D0D"/>
                </a:solidFill>
                <a:effectLst/>
                <a:latin typeface="Aptos" panose="020B0004020202020204" pitchFamily="34" charset="0"/>
              </a:rPr>
              <a:t> y, </a:t>
            </a:r>
            <a:r>
              <a:rPr lang="en-US" sz="1600" b="0" i="0" u="none" strike="noStrike" dirty="0" err="1">
                <a:solidFill>
                  <a:srgbClr val="0D0D0D"/>
                </a:solidFill>
                <a:effectLst/>
                <a:latin typeface="Aptos" panose="020B0004020202020204" pitchFamily="34" charset="0"/>
              </a:rPr>
              <a:t>podrás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observar</a:t>
            </a:r>
            <a:r>
              <a:rPr lang="en-US" sz="1600" b="0" i="0" u="none" strike="noStrike" dirty="0">
                <a:solidFill>
                  <a:srgbClr val="0D0D0D"/>
                </a:solidFill>
                <a:effectLst/>
                <a:latin typeface="Aptos" panose="020B0004020202020204" pitchFamily="34" charset="0"/>
              </a:rPr>
              <a:t> la </a:t>
            </a:r>
            <a:r>
              <a:rPr lang="en-US" sz="1600" b="0" i="0" u="none" strike="noStrike" dirty="0" err="1">
                <a:solidFill>
                  <a:srgbClr val="0D0D0D"/>
                </a:solidFill>
                <a:effectLst/>
                <a:latin typeface="Aptos" panose="020B0004020202020204" pitchFamily="34" charset="0"/>
              </a:rPr>
              <a:t>dispersión</a:t>
            </a:r>
            <a:r>
              <a:rPr lang="en-US" sz="1600" b="0" i="0" u="none" strike="noStrike" dirty="0">
                <a:solidFill>
                  <a:srgbClr val="0D0D0D"/>
                </a:solidFill>
                <a:effectLst/>
                <a:latin typeface="Aptos" panose="020B0004020202020204" pitchFamily="34" charset="0"/>
              </a:rPr>
              <a:t> de </a:t>
            </a:r>
            <a:r>
              <a:rPr lang="en-US" sz="1600" b="0" i="0" u="none" strike="noStrike" dirty="0" err="1">
                <a:solidFill>
                  <a:srgbClr val="0D0D0D"/>
                </a:solidFill>
                <a:effectLst/>
                <a:latin typeface="Aptos" panose="020B0004020202020204" pitchFamily="34" charset="0"/>
              </a:rPr>
              <a:t>valores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atípicos</a:t>
            </a:r>
            <a:r>
              <a:rPr lang="en-US" sz="1600" b="0" i="0" u="none" strike="noStrike" dirty="0">
                <a:solidFill>
                  <a:srgbClr val="0D0D0D"/>
                </a:solidFill>
                <a:effectLst/>
                <a:latin typeface="Aptos" panose="020B0004020202020204" pitchFamily="34" charset="0"/>
              </a:rPr>
              <a:t> (outliers) e inliers (</a:t>
            </a:r>
            <a:r>
              <a:rPr lang="en-US" sz="1600" b="0" i="0" u="none" strike="noStrike" dirty="0" err="1">
                <a:solidFill>
                  <a:srgbClr val="0D0D0D"/>
                </a:solidFill>
                <a:effectLst/>
                <a:latin typeface="Aptos" panose="020B0004020202020204" pitchFamily="34" charset="0"/>
              </a:rPr>
              <a:t>valores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normales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según</a:t>
            </a:r>
            <a:r>
              <a:rPr lang="en-US" sz="1600" b="0" i="0" u="none" strike="noStrike" dirty="0">
                <a:solidFill>
                  <a:srgbClr val="0D0D0D"/>
                </a:solidFill>
                <a:effectLst/>
                <a:latin typeface="Aptos" panose="020B0004020202020204" pitchFamily="34" charset="0"/>
              </a:rPr>
              <a:t> los </a:t>
            </a:r>
            <a:r>
              <a:rPr lang="en-US" sz="1600" b="0" i="0" u="none" strike="noStrike" dirty="0" err="1">
                <a:solidFill>
                  <a:srgbClr val="0D0D0D"/>
                </a:solidFill>
                <a:effectLst/>
                <a:latin typeface="Aptos" panose="020B0004020202020204" pitchFamily="34" charset="0"/>
              </a:rPr>
              <a:t>tres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modelos</a:t>
            </a:r>
            <a:r>
              <a:rPr lang="en-US" sz="1600" b="0" i="0" u="none" strike="noStrike" dirty="0">
                <a:solidFill>
                  <a:srgbClr val="0D0D0D"/>
                </a:solidFill>
                <a:effectLst/>
                <a:latin typeface="Aptos" panose="020B0004020202020204" pitchFamily="34" charset="0"/>
              </a:rPr>
              <a:t> de machine learning.</a:t>
            </a:r>
          </a:p>
          <a:p>
            <a:pPr algn="l"/>
            <a:r>
              <a:rPr lang="en-US" sz="1600" b="0" i="0" u="none" strike="noStrike" dirty="0">
                <a:solidFill>
                  <a:srgbClr val="0D0D0D"/>
                </a:solidFill>
                <a:effectLst/>
                <a:latin typeface="Aptos" panose="020B0004020202020204" pitchFamily="34" charset="0"/>
              </a:rPr>
              <a:t>Outliers in Well Logs: </a:t>
            </a:r>
            <a:r>
              <a:rPr lang="en-US" sz="1600" b="0" i="0" u="none" strike="noStrike" dirty="0" err="1">
                <a:solidFill>
                  <a:srgbClr val="0D0D0D"/>
                </a:solidFill>
                <a:effectLst/>
                <a:latin typeface="Aptos" panose="020B0004020202020204" pitchFamily="34" charset="0"/>
              </a:rPr>
              <a:t>Aquí</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encontrarás</a:t>
            </a:r>
            <a:r>
              <a:rPr lang="en-US" sz="1600" b="0" i="0" u="none" strike="noStrike" dirty="0">
                <a:solidFill>
                  <a:srgbClr val="0D0D0D"/>
                </a:solidFill>
                <a:effectLst/>
                <a:latin typeface="Aptos" panose="020B0004020202020204" pitchFamily="34" charset="0"/>
              </a:rPr>
              <a:t> un </a:t>
            </a:r>
            <a:r>
              <a:rPr lang="en-US" sz="1600" b="0" i="0" u="none" strike="noStrike" dirty="0" err="1">
                <a:solidFill>
                  <a:srgbClr val="0D0D0D"/>
                </a:solidFill>
                <a:effectLst/>
                <a:latin typeface="Aptos" panose="020B0004020202020204" pitchFamily="34" charset="0"/>
              </a:rPr>
              <a:t>registro</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completo</a:t>
            </a:r>
            <a:r>
              <a:rPr lang="en-US" sz="1600" b="0" i="0" u="none" strike="noStrike" dirty="0">
                <a:solidFill>
                  <a:srgbClr val="0D0D0D"/>
                </a:solidFill>
                <a:effectLst/>
                <a:latin typeface="Aptos" panose="020B0004020202020204" pitchFamily="34" charset="0"/>
              </a:rPr>
              <a:t> con la </a:t>
            </a:r>
            <a:r>
              <a:rPr lang="en-US" sz="1600" b="0" i="0" u="none" strike="noStrike" dirty="0" err="1">
                <a:solidFill>
                  <a:srgbClr val="0D0D0D"/>
                </a:solidFill>
                <a:effectLst/>
                <a:latin typeface="Aptos" panose="020B0004020202020204" pitchFamily="34" charset="0"/>
              </a:rPr>
              <a:t>detección</a:t>
            </a:r>
            <a:r>
              <a:rPr lang="en-US" sz="1600" b="0" i="0" u="none" strike="noStrike" dirty="0">
                <a:solidFill>
                  <a:srgbClr val="0D0D0D"/>
                </a:solidFill>
                <a:effectLst/>
                <a:latin typeface="Aptos" panose="020B0004020202020204" pitchFamily="34" charset="0"/>
              </a:rPr>
              <a:t> de </a:t>
            </a:r>
            <a:r>
              <a:rPr lang="en-US" sz="1600" b="0" i="0" u="none" strike="noStrike" dirty="0" err="1">
                <a:solidFill>
                  <a:srgbClr val="0D0D0D"/>
                </a:solidFill>
                <a:effectLst/>
                <a:latin typeface="Aptos" panose="020B0004020202020204" pitchFamily="34" charset="0"/>
              </a:rPr>
              <a:t>valores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atípicos</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en</a:t>
            </a:r>
            <a:r>
              <a:rPr lang="en-US" sz="1600" b="0" i="0" u="none" strike="noStrike" dirty="0">
                <a:solidFill>
                  <a:srgbClr val="0D0D0D"/>
                </a:solidFill>
                <a:effectLst/>
                <a:latin typeface="Aptos" panose="020B0004020202020204" pitchFamily="34" charset="0"/>
              </a:rPr>
              <a:t> </a:t>
            </a:r>
            <a:r>
              <a:rPr lang="en-US" sz="1600" b="0" i="0" u="none" strike="noStrike" dirty="0" err="1">
                <a:solidFill>
                  <a:srgbClr val="0D0D0D"/>
                </a:solidFill>
                <a:effectLst/>
                <a:latin typeface="Aptos" panose="020B0004020202020204" pitchFamily="34" charset="0"/>
              </a:rPr>
              <a:t>registros</a:t>
            </a:r>
            <a:r>
              <a:rPr lang="en-US" sz="1600" b="0" i="0" u="none" strike="noStrike" dirty="0">
                <a:solidFill>
                  <a:srgbClr val="0D0D0D"/>
                </a:solidFill>
                <a:effectLst/>
                <a:latin typeface="Aptos" panose="020B0004020202020204" pitchFamily="34" charset="0"/>
              </a:rPr>
              <a:t> de </a:t>
            </a:r>
            <a:r>
              <a:rPr lang="en-US" sz="1600" b="0" i="0" u="none" strike="noStrike" dirty="0" err="1">
                <a:solidFill>
                  <a:srgbClr val="0D0D0D"/>
                </a:solidFill>
                <a:effectLst/>
                <a:latin typeface="Aptos" panose="020B0004020202020204" pitchFamily="34" charset="0"/>
              </a:rPr>
              <a:t>pozos</a:t>
            </a:r>
            <a:r>
              <a:rPr lang="en-US" sz="1600" b="0" i="0" u="none" strike="noStrike" dirty="0">
                <a:solidFill>
                  <a:srgbClr val="0D0D0D"/>
                </a:solidFill>
                <a:effectLst/>
                <a:latin typeface="Aptos" panose="020B0004020202020204" pitchFamily="34" charset="0"/>
              </a:rPr>
              <a:t>.</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49654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graph of different points&#10;&#10;Description automatically generated with medium confidence">
            <a:extLst>
              <a:ext uri="{FF2B5EF4-FFF2-40B4-BE49-F238E27FC236}">
                <a16:creationId xmlns:a16="http://schemas.microsoft.com/office/drawing/2014/main" id="{20475DDD-8711-D076-5242-23E4147E8268}"/>
              </a:ext>
            </a:extLst>
          </p:cNvPr>
          <p:cNvPicPr>
            <a:picLocks noChangeAspect="1"/>
          </p:cNvPicPr>
          <p:nvPr/>
        </p:nvPicPr>
        <p:blipFill>
          <a:blip r:embed="rId2"/>
          <a:stretch>
            <a:fillRect/>
          </a:stretch>
        </p:blipFill>
        <p:spPr>
          <a:xfrm>
            <a:off x="505290" y="321734"/>
            <a:ext cx="5330588" cy="2905170"/>
          </a:xfrm>
          <a:prstGeom prst="rect">
            <a:avLst/>
          </a:prstGeom>
        </p:spPr>
      </p:pic>
      <p:pic>
        <p:nvPicPr>
          <p:cNvPr id="5" name="Content Placeholder 4" descr="A graph of different points&#10;&#10;Description automatically generated with medium confidence">
            <a:extLst>
              <a:ext uri="{FF2B5EF4-FFF2-40B4-BE49-F238E27FC236}">
                <a16:creationId xmlns:a16="http://schemas.microsoft.com/office/drawing/2014/main" id="{42C9E45E-209C-4D94-BF2C-8B816DDD3198}"/>
              </a:ext>
            </a:extLst>
          </p:cNvPr>
          <p:cNvPicPr>
            <a:picLocks noGrp="1" noChangeAspect="1"/>
          </p:cNvPicPr>
          <p:nvPr>
            <p:ph idx="1"/>
          </p:nvPr>
        </p:nvPicPr>
        <p:blipFill>
          <a:blip r:embed="rId3"/>
          <a:stretch>
            <a:fillRect/>
          </a:stretch>
        </p:blipFill>
        <p:spPr>
          <a:xfrm>
            <a:off x="6502561" y="1846624"/>
            <a:ext cx="5184149" cy="2760560"/>
          </a:xfrm>
          <a:prstGeom prst="rect">
            <a:avLst/>
          </a:prstGeom>
        </p:spPr>
      </p:pic>
      <p:sp>
        <p:nvSpPr>
          <p:cNvPr id="14" name="Rectangle 13">
            <a:extLst>
              <a:ext uri="{FF2B5EF4-FFF2-40B4-BE49-F238E27FC236}">
                <a16:creationId xmlns:a16="http://schemas.microsoft.com/office/drawing/2014/main" id="{799448F2-0E5B-42DA-B2D1-11A14E947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8A7552-20E1-4F34-ADAB-C1DB6634D4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graph of different points&#10;&#10;Description automatically generated">
            <a:extLst>
              <a:ext uri="{FF2B5EF4-FFF2-40B4-BE49-F238E27FC236}">
                <a16:creationId xmlns:a16="http://schemas.microsoft.com/office/drawing/2014/main" id="{03386E74-4946-9853-7E13-89230900DE0A}"/>
              </a:ext>
            </a:extLst>
          </p:cNvPr>
          <p:cNvPicPr>
            <a:picLocks noChangeAspect="1"/>
          </p:cNvPicPr>
          <p:nvPr/>
        </p:nvPicPr>
        <p:blipFill>
          <a:blip r:embed="rId4"/>
          <a:stretch>
            <a:fillRect/>
          </a:stretch>
        </p:blipFill>
        <p:spPr>
          <a:xfrm>
            <a:off x="349858" y="3710477"/>
            <a:ext cx="5426764" cy="3147523"/>
          </a:xfrm>
          <a:prstGeom prst="rect">
            <a:avLst/>
          </a:prstGeom>
        </p:spPr>
      </p:pic>
    </p:spTree>
    <p:extLst>
      <p:ext uri="{BB962C8B-B14F-4D97-AF65-F5344CB8AC3E}">
        <p14:creationId xmlns:p14="http://schemas.microsoft.com/office/powerpoint/2010/main" val="1914438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F7A11A9-34F3-D2FD-B419-D6AC2675445C}"/>
              </a:ext>
            </a:extLst>
          </p:cNvPr>
          <p:cNvSpPr>
            <a:spLocks noGrp="1"/>
          </p:cNvSpPr>
          <p:nvPr>
            <p:ph type="title"/>
          </p:nvPr>
        </p:nvSpPr>
        <p:spPr>
          <a:xfrm>
            <a:off x="7239014" y="525982"/>
            <a:ext cx="4282983" cy="1200361"/>
          </a:xfrm>
        </p:spPr>
        <p:txBody>
          <a:bodyPr anchor="b">
            <a:normAutofit/>
          </a:bodyPr>
          <a:lstStyle/>
          <a:p>
            <a:r>
              <a:rPr lang="es-ES_tradnl" sz="3600" dirty="0"/>
              <a:t>Outliers in </a:t>
            </a:r>
            <a:r>
              <a:rPr lang="es-ES_tradnl" sz="3600" dirty="0" err="1"/>
              <a:t>Well</a:t>
            </a:r>
            <a:r>
              <a:rPr lang="es-ES_tradnl" sz="3600" dirty="0"/>
              <a:t> Logs</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diagram of a number of data&#10;&#10;Description automatically generated with medium confidence">
            <a:extLst>
              <a:ext uri="{FF2B5EF4-FFF2-40B4-BE49-F238E27FC236}">
                <a16:creationId xmlns:a16="http://schemas.microsoft.com/office/drawing/2014/main" id="{29D4AC31-E2A2-4457-F2E5-1BC9B82EB8B2}"/>
              </a:ext>
            </a:extLst>
          </p:cNvPr>
          <p:cNvPicPr>
            <a:picLocks noChangeAspect="1"/>
          </p:cNvPicPr>
          <p:nvPr/>
        </p:nvPicPr>
        <p:blipFill>
          <a:blip r:embed="rId2"/>
          <a:stretch>
            <a:fillRect/>
          </a:stretch>
        </p:blipFill>
        <p:spPr>
          <a:xfrm>
            <a:off x="576244" y="934728"/>
            <a:ext cx="5628018" cy="4755673"/>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3A710E61-CCFD-F852-A367-F495625B2CEE}"/>
              </a:ext>
            </a:extLst>
          </p:cNvPr>
          <p:cNvSpPr>
            <a:spLocks noGrp="1"/>
          </p:cNvSpPr>
          <p:nvPr>
            <p:ph idx="1"/>
          </p:nvPr>
        </p:nvSpPr>
        <p:spPr>
          <a:xfrm>
            <a:off x="7239012" y="2031101"/>
            <a:ext cx="4282984" cy="3511943"/>
          </a:xfrm>
        </p:spPr>
        <p:txBody>
          <a:bodyPr anchor="ctr">
            <a:normAutofit/>
          </a:bodyPr>
          <a:lstStyle/>
          <a:p>
            <a:endParaRPr lang="en-US" sz="1800" dirty="0"/>
          </a:p>
          <a:p>
            <a:endParaRPr lang="en-US" sz="1800" dirty="0"/>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86DA546-2805-095A-F498-353050C8EB1A}"/>
              </a:ext>
            </a:extLst>
          </p:cNvPr>
          <p:cNvSpPr txBox="1"/>
          <p:nvPr/>
        </p:nvSpPr>
        <p:spPr>
          <a:xfrm>
            <a:off x="7239013" y="2140467"/>
            <a:ext cx="4282983" cy="3293209"/>
          </a:xfrm>
          <a:prstGeom prst="rect">
            <a:avLst/>
          </a:prstGeom>
          <a:noFill/>
        </p:spPr>
        <p:txBody>
          <a:bodyPr wrap="square">
            <a:spAutoFit/>
          </a:bodyPr>
          <a:lstStyle/>
          <a:p>
            <a:r>
              <a:rPr lang="es-ES_tradnl" sz="1600" b="0" i="0" u="none" strike="noStrike" dirty="0">
                <a:solidFill>
                  <a:srgbClr val="0D0D0D"/>
                </a:solidFill>
                <a:effectLst/>
                <a:highlight>
                  <a:srgbClr val="FFFFFF"/>
                </a:highlight>
                <a:latin typeface="Aptos" panose="020B0004020202020204" pitchFamily="34" charset="0"/>
              </a:rPr>
              <a:t>El gráfico presenta la ubicación de posibles outliers identificados mediante una línea roja, utilizando el modelo de Isolation Forest en un registro convencional. Es importante señalar que cada gráfico generado debe ser evaluado minuciosamente y con un profundo conocimiento del dominio específico. Además, este aplicativo web tiene la capacidad de desplegar los otros dos modelos de detección de anomalías, </a:t>
            </a:r>
            <a:r>
              <a:rPr lang="es-ES_tradnl" sz="1600" b="0" i="0" u="none" strike="noStrike" dirty="0" err="1">
                <a:solidFill>
                  <a:srgbClr val="0D0D0D"/>
                </a:solidFill>
                <a:effectLst/>
                <a:highlight>
                  <a:srgbClr val="FFFFFF"/>
                </a:highlight>
                <a:latin typeface="Aptos" panose="020B0004020202020204" pitchFamily="34" charset="0"/>
              </a:rPr>
              <a:t>OneClass</a:t>
            </a:r>
            <a:r>
              <a:rPr lang="es-ES_tradnl" sz="1600" b="0" i="0" u="none" strike="noStrike" dirty="0">
                <a:solidFill>
                  <a:srgbClr val="0D0D0D"/>
                </a:solidFill>
                <a:effectLst/>
                <a:highlight>
                  <a:srgbClr val="FFFFFF"/>
                </a:highlight>
                <a:latin typeface="Aptos" panose="020B0004020202020204" pitchFamily="34" charset="0"/>
              </a:rPr>
              <a:t> SVM y LOF, lo que amplía las opciones para el análisis y la identificación de patrones anómalos en los datos.</a:t>
            </a:r>
            <a:endParaRPr lang="es-ES_tradnl" sz="1600" dirty="0">
              <a:latin typeface="Aptos" panose="020B0004020202020204" pitchFamily="34" charset="0"/>
            </a:endParaRPr>
          </a:p>
        </p:txBody>
      </p:sp>
    </p:spTree>
    <p:extLst>
      <p:ext uri="{BB962C8B-B14F-4D97-AF65-F5344CB8AC3E}">
        <p14:creationId xmlns:p14="http://schemas.microsoft.com/office/powerpoint/2010/main" val="18321778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56E9B3E6-E277-4D68-BA48-9CB43FFBD6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29" name="Rectangle 28">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894BE0A7-FE5C-1F19-3046-C577FDDCA7EE}"/>
              </a:ext>
            </a:extLst>
          </p:cNvPr>
          <p:cNvSpPr>
            <a:spLocks noGrp="1"/>
          </p:cNvSpPr>
          <p:nvPr>
            <p:ph type="title"/>
          </p:nvPr>
        </p:nvSpPr>
        <p:spPr>
          <a:xfrm>
            <a:off x="1043631" y="809898"/>
            <a:ext cx="10173010" cy="1554480"/>
          </a:xfrm>
        </p:spPr>
        <p:txBody>
          <a:bodyPr vert="horz" lIns="91440" tIns="45720" rIns="91440" bIns="45720" rtlCol="0" anchor="ctr">
            <a:normAutofit/>
          </a:bodyPr>
          <a:lstStyle/>
          <a:p>
            <a:pPr algn="ctr"/>
            <a:r>
              <a:rPr lang="es-ES_tradnl" sz="4800" kern="1200">
                <a:latin typeface="+mj-lt"/>
                <a:ea typeface="+mj-ea"/>
                <a:cs typeface="+mj-cs"/>
              </a:rPr>
              <a:t>“El precio de la luz es menor que el costo de la oscuridad”</a:t>
            </a:r>
          </a:p>
        </p:txBody>
      </p:sp>
      <p:cxnSp>
        <p:nvCxnSpPr>
          <p:cNvPr id="27" name="Straight Connector 26">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1A71803C-3D30-AE7A-0D3B-9390E79DC2C2}"/>
              </a:ext>
            </a:extLst>
          </p:cNvPr>
          <p:cNvGrpSpPr/>
          <p:nvPr/>
        </p:nvGrpSpPr>
        <p:grpSpPr>
          <a:xfrm>
            <a:off x="904606" y="3475681"/>
            <a:ext cx="10378444" cy="2293585"/>
            <a:chOff x="5372693" y="4544743"/>
            <a:chExt cx="7095058" cy="1567973"/>
          </a:xfrm>
        </p:grpSpPr>
        <p:sp>
          <p:nvSpPr>
            <p:cNvPr id="6" name="Rectangle 5" descr="Office worker male with solid fill">
              <a:extLst>
                <a:ext uri="{FF2B5EF4-FFF2-40B4-BE49-F238E27FC236}">
                  <a16:creationId xmlns:a16="http://schemas.microsoft.com/office/drawing/2014/main" id="{952D7FB1-2A2F-894A-919A-7BFACBABACD7}"/>
                </a:ext>
              </a:extLst>
            </p:cNvPr>
            <p:cNvSpPr/>
            <p:nvPr/>
          </p:nvSpPr>
          <p:spPr>
            <a:xfrm>
              <a:off x="5803885" y="4544743"/>
              <a:ext cx="705585" cy="705585"/>
            </a:xfrm>
            <a:prstGeom prst="rect">
              <a:avLst/>
            </a:prstGeom>
            <a:blipFill>
              <a:blip r:embed="rId2">
                <a:extLst>
                  <a:ext uri="{96DAC541-7B7A-43D3-8B79-37D633B846F1}">
                    <asvg:svgBlip xmlns:asvg="http://schemas.microsoft.com/office/drawing/2016/SVG/main" r:embed="rId3"/>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a:lstStyle/>
            <a:p>
              <a:endParaRPr lang="en-PE"/>
            </a:p>
          </p:txBody>
        </p:sp>
        <p:sp>
          <p:nvSpPr>
            <p:cNvPr id="7" name="Freeform 6">
              <a:extLst>
                <a:ext uri="{FF2B5EF4-FFF2-40B4-BE49-F238E27FC236}">
                  <a16:creationId xmlns:a16="http://schemas.microsoft.com/office/drawing/2014/main" id="{4A1D720B-E210-F21D-5F8A-4C0FF6EB8957}"/>
                </a:ext>
              </a:extLst>
            </p:cNvPr>
            <p:cNvSpPr/>
            <p:nvPr/>
          </p:nvSpPr>
          <p:spPr>
            <a:xfrm>
              <a:off x="5372693" y="5485529"/>
              <a:ext cx="1567968" cy="627187"/>
            </a:xfrm>
            <a:custGeom>
              <a:avLst/>
              <a:gdLst>
                <a:gd name="connsiteX0" fmla="*/ 0 w 1567968"/>
                <a:gd name="connsiteY0" fmla="*/ 0 h 627187"/>
                <a:gd name="connsiteX1" fmla="*/ 1567968 w 1567968"/>
                <a:gd name="connsiteY1" fmla="*/ 0 h 627187"/>
                <a:gd name="connsiteX2" fmla="*/ 1567968 w 1567968"/>
                <a:gd name="connsiteY2" fmla="*/ 627187 h 627187"/>
                <a:gd name="connsiteX3" fmla="*/ 0 w 1567968"/>
                <a:gd name="connsiteY3" fmla="*/ 627187 h 627187"/>
                <a:gd name="connsiteX4" fmla="*/ 0 w 1567968"/>
                <a:gd name="connsiteY4" fmla="*/ 0 h 62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627187">
                  <a:moveTo>
                    <a:pt x="0" y="0"/>
                  </a:moveTo>
                  <a:lnTo>
                    <a:pt x="1567968" y="0"/>
                  </a:lnTo>
                  <a:lnTo>
                    <a:pt x="1567968" y="627187"/>
                  </a:lnTo>
                  <a:lnTo>
                    <a:pt x="0" y="62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13867">
                <a:lnSpc>
                  <a:spcPct val="90000"/>
                </a:lnSpc>
                <a:spcBef>
                  <a:spcPct val="0"/>
                </a:spcBef>
                <a:spcAft>
                  <a:spcPct val="35000"/>
                </a:spcAft>
              </a:pPr>
              <a:r>
                <a:rPr lang="en-US" sz="1606" kern="1200">
                  <a:solidFill>
                    <a:schemeClr val="tx1">
                      <a:hueOff val="0"/>
                      <a:satOff val="0"/>
                      <a:lumOff val="0"/>
                      <a:alphaOff val="0"/>
                    </a:schemeClr>
                  </a:solidFill>
                  <a:latin typeface="+mn-lt"/>
                  <a:ea typeface="+mn-ea"/>
                  <a:cs typeface="+mn-cs"/>
                </a:rPr>
                <a:t>Leonel Cortez B.</a:t>
              </a:r>
              <a:endParaRPr lang="en-US" sz="1100" kern="1200"/>
            </a:p>
          </p:txBody>
        </p:sp>
        <p:sp>
          <p:nvSpPr>
            <p:cNvPr id="8" name="Rectangle 7" descr="Envelope">
              <a:extLst>
                <a:ext uri="{FF2B5EF4-FFF2-40B4-BE49-F238E27FC236}">
                  <a16:creationId xmlns:a16="http://schemas.microsoft.com/office/drawing/2014/main" id="{D732E38D-DEF1-F7EC-9FC4-8114401CB74E}"/>
                </a:ext>
              </a:extLst>
            </p:cNvPr>
            <p:cNvSpPr/>
            <p:nvPr/>
          </p:nvSpPr>
          <p:spPr>
            <a:xfrm>
              <a:off x="7646248" y="4544743"/>
              <a:ext cx="705585" cy="70558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a:lstStyle/>
            <a:p>
              <a:endParaRPr lang="en-PE"/>
            </a:p>
          </p:txBody>
        </p:sp>
        <p:sp>
          <p:nvSpPr>
            <p:cNvPr id="9" name="Freeform 8">
              <a:extLst>
                <a:ext uri="{FF2B5EF4-FFF2-40B4-BE49-F238E27FC236}">
                  <a16:creationId xmlns:a16="http://schemas.microsoft.com/office/drawing/2014/main" id="{11B35D0B-1351-44E1-915B-19E79B5092C1}"/>
                </a:ext>
              </a:extLst>
            </p:cNvPr>
            <p:cNvSpPr/>
            <p:nvPr/>
          </p:nvSpPr>
          <p:spPr>
            <a:xfrm>
              <a:off x="7215056" y="5485529"/>
              <a:ext cx="1567968" cy="627187"/>
            </a:xfrm>
            <a:custGeom>
              <a:avLst/>
              <a:gdLst>
                <a:gd name="connsiteX0" fmla="*/ 0 w 1567968"/>
                <a:gd name="connsiteY0" fmla="*/ 0 h 627187"/>
                <a:gd name="connsiteX1" fmla="*/ 1567968 w 1567968"/>
                <a:gd name="connsiteY1" fmla="*/ 0 h 627187"/>
                <a:gd name="connsiteX2" fmla="*/ 1567968 w 1567968"/>
                <a:gd name="connsiteY2" fmla="*/ 627187 h 627187"/>
                <a:gd name="connsiteX3" fmla="*/ 0 w 1567968"/>
                <a:gd name="connsiteY3" fmla="*/ 627187 h 627187"/>
                <a:gd name="connsiteX4" fmla="*/ 0 w 1567968"/>
                <a:gd name="connsiteY4" fmla="*/ 0 h 62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627187">
                  <a:moveTo>
                    <a:pt x="0" y="0"/>
                  </a:moveTo>
                  <a:lnTo>
                    <a:pt x="1567968" y="0"/>
                  </a:lnTo>
                  <a:lnTo>
                    <a:pt x="1567968" y="627187"/>
                  </a:lnTo>
                  <a:lnTo>
                    <a:pt x="0" y="62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13867">
                <a:lnSpc>
                  <a:spcPct val="90000"/>
                </a:lnSpc>
                <a:spcBef>
                  <a:spcPct val="0"/>
                </a:spcBef>
                <a:spcAft>
                  <a:spcPct val="35000"/>
                </a:spcAft>
              </a:pPr>
              <a:r>
                <a:rPr lang="en-US" sz="1606" kern="1200">
                  <a:solidFill>
                    <a:schemeClr val="tx1">
                      <a:hueOff val="0"/>
                      <a:satOff val="0"/>
                      <a:lumOff val="0"/>
                      <a:alphaOff val="0"/>
                    </a:schemeClr>
                  </a:solidFill>
                  <a:latin typeface="+mn-lt"/>
                  <a:ea typeface="+mn-ea"/>
                  <a:cs typeface="+mn-cs"/>
                </a:rPr>
                <a:t> leocorbur@gmail.com</a:t>
              </a:r>
              <a:endParaRPr lang="en-US" sz="1100" kern="1200"/>
            </a:p>
          </p:txBody>
        </p:sp>
        <p:sp>
          <p:nvSpPr>
            <p:cNvPr id="10" name="Rectangle 9" descr="Employee Badge">
              <a:extLst>
                <a:ext uri="{FF2B5EF4-FFF2-40B4-BE49-F238E27FC236}">
                  <a16:creationId xmlns:a16="http://schemas.microsoft.com/office/drawing/2014/main" id="{6E5E0C68-9513-5124-B3A3-05F040BCC98E}"/>
                </a:ext>
              </a:extLst>
            </p:cNvPr>
            <p:cNvSpPr/>
            <p:nvPr/>
          </p:nvSpPr>
          <p:spPr>
            <a:xfrm>
              <a:off x="9488611" y="4544743"/>
              <a:ext cx="705585" cy="70558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a:lstStyle/>
            <a:p>
              <a:endParaRPr lang="en-PE"/>
            </a:p>
          </p:txBody>
        </p:sp>
        <p:sp>
          <p:nvSpPr>
            <p:cNvPr id="11" name="Freeform 10">
              <a:extLst>
                <a:ext uri="{FF2B5EF4-FFF2-40B4-BE49-F238E27FC236}">
                  <a16:creationId xmlns:a16="http://schemas.microsoft.com/office/drawing/2014/main" id="{E8C25B8B-E66C-F445-ECD6-6BC608EE9D2E}"/>
                </a:ext>
              </a:extLst>
            </p:cNvPr>
            <p:cNvSpPr/>
            <p:nvPr/>
          </p:nvSpPr>
          <p:spPr>
            <a:xfrm>
              <a:off x="9057420" y="5485529"/>
              <a:ext cx="1567968" cy="627187"/>
            </a:xfrm>
            <a:custGeom>
              <a:avLst/>
              <a:gdLst>
                <a:gd name="connsiteX0" fmla="*/ 0 w 1567968"/>
                <a:gd name="connsiteY0" fmla="*/ 0 h 627187"/>
                <a:gd name="connsiteX1" fmla="*/ 1567968 w 1567968"/>
                <a:gd name="connsiteY1" fmla="*/ 0 h 627187"/>
                <a:gd name="connsiteX2" fmla="*/ 1567968 w 1567968"/>
                <a:gd name="connsiteY2" fmla="*/ 627187 h 627187"/>
                <a:gd name="connsiteX3" fmla="*/ 0 w 1567968"/>
                <a:gd name="connsiteY3" fmla="*/ 627187 h 627187"/>
                <a:gd name="connsiteX4" fmla="*/ 0 w 1567968"/>
                <a:gd name="connsiteY4" fmla="*/ 0 h 62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627187">
                  <a:moveTo>
                    <a:pt x="0" y="0"/>
                  </a:moveTo>
                  <a:lnTo>
                    <a:pt x="1567968" y="0"/>
                  </a:lnTo>
                  <a:lnTo>
                    <a:pt x="1567968" y="627187"/>
                  </a:lnTo>
                  <a:lnTo>
                    <a:pt x="0" y="62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13867">
                <a:lnSpc>
                  <a:spcPct val="90000"/>
                </a:lnSpc>
                <a:spcBef>
                  <a:spcPct val="0"/>
                </a:spcBef>
                <a:spcAft>
                  <a:spcPct val="35000"/>
                </a:spcAft>
              </a:pPr>
              <a:r>
                <a:rPr lang="en-US" sz="1606" kern="1200">
                  <a:solidFill>
                    <a:schemeClr val="tx1">
                      <a:hueOff val="0"/>
                      <a:satOff val="0"/>
                      <a:lumOff val="0"/>
                      <a:alphaOff val="0"/>
                    </a:schemeClr>
                  </a:solidFill>
                  <a:latin typeface="+mn-lt"/>
                  <a:ea typeface="+mn-ea"/>
                  <a:cs typeface="+mn-cs"/>
                </a:rPr>
                <a:t>https://www.linkedin.com/in/leonelcortez/</a:t>
              </a:r>
              <a:endParaRPr lang="en-US" sz="1100" kern="1200"/>
            </a:p>
          </p:txBody>
        </p:sp>
        <p:sp>
          <p:nvSpPr>
            <p:cNvPr id="12" name="Rectangle 11" descr="Smart Phone">
              <a:extLst>
                <a:ext uri="{FF2B5EF4-FFF2-40B4-BE49-F238E27FC236}">
                  <a16:creationId xmlns:a16="http://schemas.microsoft.com/office/drawing/2014/main" id="{6CDC73AC-A169-E1D4-442F-E0921C87E32F}"/>
                </a:ext>
              </a:extLst>
            </p:cNvPr>
            <p:cNvSpPr/>
            <p:nvPr/>
          </p:nvSpPr>
          <p:spPr>
            <a:xfrm>
              <a:off x="11330974" y="4544743"/>
              <a:ext cx="705585" cy="70558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a:lstStyle/>
            <a:p>
              <a:endParaRPr lang="en-PE"/>
            </a:p>
          </p:txBody>
        </p:sp>
        <p:sp>
          <p:nvSpPr>
            <p:cNvPr id="13" name="Freeform 12">
              <a:extLst>
                <a:ext uri="{FF2B5EF4-FFF2-40B4-BE49-F238E27FC236}">
                  <a16:creationId xmlns:a16="http://schemas.microsoft.com/office/drawing/2014/main" id="{54E7FE8C-3F66-BD0C-40FD-6DD5AD63BA75}"/>
                </a:ext>
              </a:extLst>
            </p:cNvPr>
            <p:cNvSpPr/>
            <p:nvPr/>
          </p:nvSpPr>
          <p:spPr>
            <a:xfrm>
              <a:off x="10899783" y="5485529"/>
              <a:ext cx="1567968" cy="627187"/>
            </a:xfrm>
            <a:custGeom>
              <a:avLst/>
              <a:gdLst>
                <a:gd name="connsiteX0" fmla="*/ 0 w 1567968"/>
                <a:gd name="connsiteY0" fmla="*/ 0 h 627187"/>
                <a:gd name="connsiteX1" fmla="*/ 1567968 w 1567968"/>
                <a:gd name="connsiteY1" fmla="*/ 0 h 627187"/>
                <a:gd name="connsiteX2" fmla="*/ 1567968 w 1567968"/>
                <a:gd name="connsiteY2" fmla="*/ 627187 h 627187"/>
                <a:gd name="connsiteX3" fmla="*/ 0 w 1567968"/>
                <a:gd name="connsiteY3" fmla="*/ 627187 h 627187"/>
                <a:gd name="connsiteX4" fmla="*/ 0 w 1567968"/>
                <a:gd name="connsiteY4" fmla="*/ 0 h 627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7968" h="627187">
                  <a:moveTo>
                    <a:pt x="0" y="0"/>
                  </a:moveTo>
                  <a:lnTo>
                    <a:pt x="1567968" y="0"/>
                  </a:lnTo>
                  <a:lnTo>
                    <a:pt x="1567968" y="627187"/>
                  </a:lnTo>
                  <a:lnTo>
                    <a:pt x="0" y="62718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algn="ctr" defTabSz="713867">
                <a:lnSpc>
                  <a:spcPct val="90000"/>
                </a:lnSpc>
                <a:spcBef>
                  <a:spcPct val="0"/>
                </a:spcBef>
                <a:spcAft>
                  <a:spcPct val="35000"/>
                </a:spcAft>
              </a:pPr>
              <a:r>
                <a:rPr lang="en-US" sz="1606" kern="1200">
                  <a:solidFill>
                    <a:schemeClr val="tx1">
                      <a:hueOff val="0"/>
                      <a:satOff val="0"/>
                      <a:lumOff val="0"/>
                      <a:alphaOff val="0"/>
                    </a:schemeClr>
                  </a:solidFill>
                  <a:latin typeface="+mn-lt"/>
                  <a:ea typeface="+mn-ea"/>
                  <a:cs typeface="+mn-cs"/>
                </a:rPr>
                <a:t>988455353</a:t>
              </a:r>
              <a:endParaRPr lang="en-US" sz="1100" kern="1200"/>
            </a:p>
          </p:txBody>
        </p:sp>
      </p:grpSp>
    </p:spTree>
    <p:extLst>
      <p:ext uri="{BB962C8B-B14F-4D97-AF65-F5344CB8AC3E}">
        <p14:creationId xmlns:p14="http://schemas.microsoft.com/office/powerpoint/2010/main" val="31928663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0CAF96E7-9CAB-44A4-9E26-1FB744139DBB}"/>
              </a:ext>
            </a:extLst>
          </p:cNvPr>
          <p:cNvPicPr>
            <a:picLocks noGrp="1" noChangeAspect="1"/>
          </p:cNvPicPr>
          <p:nvPr>
            <p:ph idx="1"/>
          </p:nvPr>
        </p:nvPicPr>
        <p:blipFill rotWithShape="1">
          <a:blip r:embed="rId2"/>
          <a:srcRect b="10017"/>
          <a:stretch/>
        </p:blipFill>
        <p:spPr>
          <a:xfrm>
            <a:off x="20" y="1282"/>
            <a:ext cx="12191980" cy="6856718"/>
          </a:xfrm>
          <a:prstGeom prst="rect">
            <a:avLst/>
          </a:prstGeom>
        </p:spPr>
      </p:pic>
      <p:cxnSp>
        <p:nvCxnSpPr>
          <p:cNvPr id="8" name="Straight Arrow Connector 7">
            <a:extLst>
              <a:ext uri="{FF2B5EF4-FFF2-40B4-BE49-F238E27FC236}">
                <a16:creationId xmlns:a16="http://schemas.microsoft.com/office/drawing/2014/main" id="{2BB577E4-37AC-4E4B-8278-AEADD42202FD}"/>
              </a:ext>
            </a:extLst>
          </p:cNvPr>
          <p:cNvCxnSpPr>
            <a:cxnSpLocks/>
          </p:cNvCxnSpPr>
          <p:nvPr/>
        </p:nvCxnSpPr>
        <p:spPr>
          <a:xfrm flipH="1">
            <a:off x="2603500" y="3784600"/>
            <a:ext cx="1181100" cy="0"/>
          </a:xfrm>
          <a:prstGeom prst="straightConnector1">
            <a:avLst/>
          </a:prstGeom>
          <a:ln w="38100">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7924273-C9F6-0248-7A62-EC9F726A3D5C}"/>
              </a:ext>
            </a:extLst>
          </p:cNvPr>
          <p:cNvSpPr txBox="1"/>
          <p:nvPr/>
        </p:nvSpPr>
        <p:spPr>
          <a:xfrm>
            <a:off x="3910838" y="3461434"/>
            <a:ext cx="2717800" cy="646331"/>
          </a:xfrm>
          <a:prstGeom prst="rect">
            <a:avLst/>
          </a:prstGeom>
          <a:noFill/>
        </p:spPr>
        <p:txBody>
          <a:bodyPr wrap="square" rtlCol="0">
            <a:spAutoFit/>
          </a:bodyPr>
          <a:lstStyle/>
          <a:p>
            <a:pPr algn="ctr"/>
            <a:r>
              <a:rPr lang="es-ES_tradnl" b="1" dirty="0"/>
              <a:t>1. Sube un archivo en formato LAS</a:t>
            </a:r>
          </a:p>
        </p:txBody>
      </p:sp>
      <p:sp>
        <p:nvSpPr>
          <p:cNvPr id="16" name="Right Brace 15">
            <a:extLst>
              <a:ext uri="{FF2B5EF4-FFF2-40B4-BE49-F238E27FC236}">
                <a16:creationId xmlns:a16="http://schemas.microsoft.com/office/drawing/2014/main" id="{F7592D6F-9076-571F-4269-30AECF1059D1}"/>
              </a:ext>
            </a:extLst>
          </p:cNvPr>
          <p:cNvSpPr/>
          <p:nvPr/>
        </p:nvSpPr>
        <p:spPr>
          <a:xfrm>
            <a:off x="2603500" y="4914900"/>
            <a:ext cx="812800" cy="1244600"/>
          </a:xfrm>
          <a:prstGeom prst="rightBrace">
            <a:avLst/>
          </a:prstGeom>
          <a:ln w="38100"/>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sp>
        <p:nvSpPr>
          <p:cNvPr id="17" name="TextBox 16">
            <a:extLst>
              <a:ext uri="{FF2B5EF4-FFF2-40B4-BE49-F238E27FC236}">
                <a16:creationId xmlns:a16="http://schemas.microsoft.com/office/drawing/2014/main" id="{730EE06B-46D6-5B01-41E3-E38F8A1F84F2}"/>
              </a:ext>
            </a:extLst>
          </p:cNvPr>
          <p:cNvSpPr txBox="1"/>
          <p:nvPr/>
        </p:nvSpPr>
        <p:spPr>
          <a:xfrm>
            <a:off x="3910838" y="5352534"/>
            <a:ext cx="2717800" cy="369332"/>
          </a:xfrm>
          <a:prstGeom prst="rect">
            <a:avLst/>
          </a:prstGeom>
          <a:noFill/>
        </p:spPr>
        <p:txBody>
          <a:bodyPr wrap="square" rtlCol="0">
            <a:spAutoFit/>
          </a:bodyPr>
          <a:lstStyle/>
          <a:p>
            <a:pPr algn="ctr"/>
            <a:r>
              <a:rPr lang="es-ES_tradnl" b="1" dirty="0"/>
              <a:t>2. Menú de Navegación</a:t>
            </a:r>
          </a:p>
        </p:txBody>
      </p:sp>
    </p:spTree>
    <p:extLst>
      <p:ext uri="{BB962C8B-B14F-4D97-AF65-F5344CB8AC3E}">
        <p14:creationId xmlns:p14="http://schemas.microsoft.com/office/powerpoint/2010/main" val="7393274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D91513F0-FD6C-0717-C25F-DFBED172A0C4}"/>
              </a:ext>
            </a:extLst>
          </p:cNvPr>
          <p:cNvPicPr>
            <a:picLocks noChangeAspect="1"/>
          </p:cNvPicPr>
          <p:nvPr/>
        </p:nvPicPr>
        <p:blipFill rotWithShape="1">
          <a:blip r:embed="rId2"/>
          <a:srcRect b="10017"/>
          <a:stretch/>
        </p:blipFill>
        <p:spPr>
          <a:xfrm>
            <a:off x="20" y="1282"/>
            <a:ext cx="12191980" cy="6856718"/>
          </a:xfrm>
          <a:prstGeom prst="rect">
            <a:avLst/>
          </a:prstGeom>
        </p:spPr>
      </p:pic>
      <p:cxnSp>
        <p:nvCxnSpPr>
          <p:cNvPr id="7" name="Straight Arrow Connector 6">
            <a:extLst>
              <a:ext uri="{FF2B5EF4-FFF2-40B4-BE49-F238E27FC236}">
                <a16:creationId xmlns:a16="http://schemas.microsoft.com/office/drawing/2014/main" id="{ED16F6EE-EC5C-9FBC-E751-BCB07DDD6365}"/>
              </a:ext>
            </a:extLst>
          </p:cNvPr>
          <p:cNvCxnSpPr/>
          <p:nvPr/>
        </p:nvCxnSpPr>
        <p:spPr>
          <a:xfrm>
            <a:off x="5105400" y="2921000"/>
            <a:ext cx="1308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7C4972D8-D688-85A2-C40C-6A05362B8091}"/>
              </a:ext>
            </a:extLst>
          </p:cNvPr>
          <p:cNvSpPr txBox="1"/>
          <p:nvPr/>
        </p:nvSpPr>
        <p:spPr>
          <a:xfrm>
            <a:off x="6604000" y="2730500"/>
            <a:ext cx="1917700" cy="381000"/>
          </a:xfrm>
          <a:prstGeom prst="rect">
            <a:avLst/>
          </a:prstGeom>
          <a:noFill/>
        </p:spPr>
        <p:txBody>
          <a:bodyPr wrap="square" rtlCol="0">
            <a:spAutoFit/>
          </a:bodyPr>
          <a:lstStyle/>
          <a:p>
            <a:r>
              <a:rPr lang="es-ES_tradnl" dirty="0"/>
              <a:t>Data Principal</a:t>
            </a:r>
          </a:p>
        </p:txBody>
      </p:sp>
      <p:cxnSp>
        <p:nvCxnSpPr>
          <p:cNvPr id="9" name="Straight Arrow Connector 8">
            <a:extLst>
              <a:ext uri="{FF2B5EF4-FFF2-40B4-BE49-F238E27FC236}">
                <a16:creationId xmlns:a16="http://schemas.microsoft.com/office/drawing/2014/main" id="{037D8286-47A9-880C-825A-EAD3D70DE2D7}"/>
              </a:ext>
            </a:extLst>
          </p:cNvPr>
          <p:cNvCxnSpPr/>
          <p:nvPr/>
        </p:nvCxnSpPr>
        <p:spPr>
          <a:xfrm>
            <a:off x="5105400" y="3429000"/>
            <a:ext cx="1308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43B914F-C1BC-C39F-30A1-9DCC91BC5498}"/>
              </a:ext>
            </a:extLst>
          </p:cNvPr>
          <p:cNvSpPr txBox="1"/>
          <p:nvPr/>
        </p:nvSpPr>
        <p:spPr>
          <a:xfrm>
            <a:off x="6604000" y="3238500"/>
            <a:ext cx="1917700" cy="381000"/>
          </a:xfrm>
          <a:prstGeom prst="rect">
            <a:avLst/>
          </a:prstGeom>
          <a:noFill/>
        </p:spPr>
        <p:txBody>
          <a:bodyPr wrap="square" rtlCol="0">
            <a:spAutoFit/>
          </a:bodyPr>
          <a:lstStyle/>
          <a:p>
            <a:r>
              <a:rPr lang="es-ES_tradnl" dirty="0"/>
              <a:t>05 Primeras Filas</a:t>
            </a:r>
          </a:p>
        </p:txBody>
      </p:sp>
      <p:cxnSp>
        <p:nvCxnSpPr>
          <p:cNvPr id="12" name="Straight Arrow Connector 11">
            <a:extLst>
              <a:ext uri="{FF2B5EF4-FFF2-40B4-BE49-F238E27FC236}">
                <a16:creationId xmlns:a16="http://schemas.microsoft.com/office/drawing/2014/main" id="{A0A48CF1-0149-17D8-0488-13421C267BF6}"/>
              </a:ext>
            </a:extLst>
          </p:cNvPr>
          <p:cNvCxnSpPr/>
          <p:nvPr/>
        </p:nvCxnSpPr>
        <p:spPr>
          <a:xfrm>
            <a:off x="4914900" y="5853418"/>
            <a:ext cx="130810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8D4477BB-4482-E51B-B987-BE270633AF33}"/>
              </a:ext>
            </a:extLst>
          </p:cNvPr>
          <p:cNvSpPr txBox="1"/>
          <p:nvPr/>
        </p:nvSpPr>
        <p:spPr>
          <a:xfrm>
            <a:off x="6413500" y="5662918"/>
            <a:ext cx="1917700" cy="381000"/>
          </a:xfrm>
          <a:prstGeom prst="rect">
            <a:avLst/>
          </a:prstGeom>
          <a:noFill/>
        </p:spPr>
        <p:txBody>
          <a:bodyPr wrap="square" rtlCol="0">
            <a:spAutoFit/>
          </a:bodyPr>
          <a:lstStyle/>
          <a:p>
            <a:r>
              <a:rPr lang="es-ES_tradnl" dirty="0"/>
              <a:t>05 Últimas Filas</a:t>
            </a:r>
          </a:p>
        </p:txBody>
      </p:sp>
      <p:cxnSp>
        <p:nvCxnSpPr>
          <p:cNvPr id="17" name="Elbow Connector 16">
            <a:extLst>
              <a:ext uri="{FF2B5EF4-FFF2-40B4-BE49-F238E27FC236}">
                <a16:creationId xmlns:a16="http://schemas.microsoft.com/office/drawing/2014/main" id="{BE2BED21-D691-7E26-8820-C1B9A957A62C}"/>
              </a:ext>
            </a:extLst>
          </p:cNvPr>
          <p:cNvCxnSpPr>
            <a:cxnSpLocks/>
          </p:cNvCxnSpPr>
          <p:nvPr/>
        </p:nvCxnSpPr>
        <p:spPr>
          <a:xfrm>
            <a:off x="8331200" y="5448300"/>
            <a:ext cx="1041400" cy="405118"/>
          </a:xfrm>
          <a:prstGeom prst="bentConnector3">
            <a:avLst>
              <a:gd name="adj1" fmla="val 0"/>
            </a:avLst>
          </a:prstGeom>
          <a:ln>
            <a:tailEnd type="triangle"/>
          </a:ln>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22DD3178-01BE-DB94-A6FA-32854BC0F769}"/>
              </a:ext>
            </a:extLst>
          </p:cNvPr>
          <p:cNvSpPr txBox="1"/>
          <p:nvPr/>
        </p:nvSpPr>
        <p:spPr>
          <a:xfrm>
            <a:off x="9525000" y="5662918"/>
            <a:ext cx="1917700" cy="381000"/>
          </a:xfrm>
          <a:prstGeom prst="rect">
            <a:avLst/>
          </a:prstGeom>
          <a:noFill/>
        </p:spPr>
        <p:txBody>
          <a:bodyPr wrap="square" rtlCol="0">
            <a:spAutoFit/>
          </a:bodyPr>
          <a:lstStyle/>
          <a:p>
            <a:r>
              <a:rPr lang="es-ES_tradnl" dirty="0"/>
              <a:t>Valor Nulo</a:t>
            </a:r>
          </a:p>
        </p:txBody>
      </p:sp>
    </p:spTree>
    <p:extLst>
      <p:ext uri="{BB962C8B-B14F-4D97-AF65-F5344CB8AC3E}">
        <p14:creationId xmlns:p14="http://schemas.microsoft.com/office/powerpoint/2010/main" val="32727404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48" descr="A screenshot of a graph&#10;&#10;Description automatically generated">
            <a:extLst>
              <a:ext uri="{FF2B5EF4-FFF2-40B4-BE49-F238E27FC236}">
                <a16:creationId xmlns:a16="http://schemas.microsoft.com/office/drawing/2014/main" id="{28B8E93A-79FE-5DFE-1E2D-547EE6843312}"/>
              </a:ext>
            </a:extLst>
          </p:cNvPr>
          <p:cNvPicPr>
            <a:picLocks noChangeAspect="1"/>
          </p:cNvPicPr>
          <p:nvPr/>
        </p:nvPicPr>
        <p:blipFill rotWithShape="1">
          <a:blip r:embed="rId2"/>
          <a:srcRect r="1961"/>
          <a:stretch/>
        </p:blipFill>
        <p:spPr>
          <a:xfrm>
            <a:off x="310233" y="2193031"/>
            <a:ext cx="6058663" cy="2471938"/>
          </a:xfrm>
          <a:prstGeom prst="rect">
            <a:avLst/>
          </a:prstGeom>
        </p:spPr>
      </p:pic>
      <p:sp>
        <p:nvSpPr>
          <p:cNvPr id="70" name="Rectangle 69">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292BB6B-272B-2AEF-3AC6-FE00A7B7A7E3}"/>
              </a:ext>
            </a:extLst>
          </p:cNvPr>
          <p:cNvSpPr txBox="1"/>
          <p:nvPr/>
        </p:nvSpPr>
        <p:spPr>
          <a:xfrm>
            <a:off x="7239012" y="2031101"/>
            <a:ext cx="4282984" cy="351194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dirty="0"/>
              <a:t>count: Número de entradas no nulas.</a:t>
            </a:r>
          </a:p>
          <a:p>
            <a:pPr indent="-228600">
              <a:lnSpc>
                <a:spcPct val="90000"/>
              </a:lnSpc>
              <a:spcAft>
                <a:spcPts val="600"/>
              </a:spcAft>
              <a:buFont typeface="Arial" panose="020B0604020202020204" pitchFamily="34" charset="0"/>
              <a:buChar char="•"/>
            </a:pPr>
            <a:r>
              <a:rPr lang="en-US" dirty="0"/>
              <a:t>mean: Media aritmética de los datos.</a:t>
            </a:r>
          </a:p>
          <a:p>
            <a:pPr indent="-228600">
              <a:lnSpc>
                <a:spcPct val="90000"/>
              </a:lnSpc>
              <a:spcAft>
                <a:spcPts val="600"/>
              </a:spcAft>
              <a:buFont typeface="Arial" panose="020B0604020202020204" pitchFamily="34" charset="0"/>
              <a:buChar char="•"/>
            </a:pPr>
            <a:r>
              <a:rPr lang="en-US" dirty="0"/>
              <a:t>std: Desviación estándar.</a:t>
            </a:r>
          </a:p>
          <a:p>
            <a:pPr indent="-228600">
              <a:lnSpc>
                <a:spcPct val="90000"/>
              </a:lnSpc>
              <a:spcAft>
                <a:spcPts val="600"/>
              </a:spcAft>
              <a:buFont typeface="Arial" panose="020B0604020202020204" pitchFamily="34" charset="0"/>
              <a:buChar char="•"/>
            </a:pPr>
            <a:r>
              <a:rPr lang="en-US" dirty="0"/>
              <a:t>min: Valor mínimo.</a:t>
            </a:r>
          </a:p>
          <a:p>
            <a:pPr indent="-228600">
              <a:lnSpc>
                <a:spcPct val="90000"/>
              </a:lnSpc>
              <a:spcAft>
                <a:spcPts val="600"/>
              </a:spcAft>
              <a:buFont typeface="Arial" panose="020B0604020202020204" pitchFamily="34" charset="0"/>
              <a:buChar char="•"/>
            </a:pPr>
            <a:r>
              <a:rPr lang="en-US" dirty="0"/>
              <a:t>25%: Percentil 25 (primer cuartil).</a:t>
            </a:r>
          </a:p>
          <a:p>
            <a:pPr indent="-228600">
              <a:lnSpc>
                <a:spcPct val="90000"/>
              </a:lnSpc>
              <a:spcAft>
                <a:spcPts val="600"/>
              </a:spcAft>
              <a:buFont typeface="Arial" panose="020B0604020202020204" pitchFamily="34" charset="0"/>
              <a:buChar char="•"/>
            </a:pPr>
            <a:r>
              <a:rPr lang="en-US" dirty="0"/>
              <a:t>50%: Percentil 50 o mediana.</a:t>
            </a:r>
          </a:p>
          <a:p>
            <a:pPr indent="-228600">
              <a:lnSpc>
                <a:spcPct val="90000"/>
              </a:lnSpc>
              <a:spcAft>
                <a:spcPts val="600"/>
              </a:spcAft>
              <a:buFont typeface="Arial" panose="020B0604020202020204" pitchFamily="34" charset="0"/>
              <a:buChar char="•"/>
            </a:pPr>
            <a:r>
              <a:rPr lang="en-US" dirty="0"/>
              <a:t>75%: Percentil 75 (tercer cuartil).</a:t>
            </a:r>
          </a:p>
          <a:p>
            <a:pPr indent="-228600">
              <a:lnSpc>
                <a:spcPct val="90000"/>
              </a:lnSpc>
              <a:spcAft>
                <a:spcPts val="600"/>
              </a:spcAft>
              <a:buFont typeface="Arial" panose="020B0604020202020204" pitchFamily="34" charset="0"/>
              <a:buChar char="•"/>
            </a:pPr>
            <a:r>
              <a:rPr lang="en-US" dirty="0"/>
              <a:t>max: Valor máximo</a:t>
            </a:r>
          </a:p>
          <a:p>
            <a:pPr indent="-228600">
              <a:lnSpc>
                <a:spcPct val="90000"/>
              </a:lnSpc>
              <a:spcAft>
                <a:spcPts val="600"/>
              </a:spcAft>
              <a:buFont typeface="Arial" panose="020B0604020202020204" pitchFamily="34" charset="0"/>
              <a:buChar char="•"/>
            </a:pPr>
            <a:endParaRPr lang="en-US" dirty="0"/>
          </a:p>
        </p:txBody>
      </p:sp>
      <p:sp>
        <p:nvSpPr>
          <p:cNvPr id="72" name="Rectangle 7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itle 1">
            <a:extLst>
              <a:ext uri="{FF2B5EF4-FFF2-40B4-BE49-F238E27FC236}">
                <a16:creationId xmlns:a16="http://schemas.microsoft.com/office/drawing/2014/main" id="{577B6E0E-E744-5E89-A404-25154669FF98}"/>
              </a:ext>
            </a:extLst>
          </p:cNvPr>
          <p:cNvSpPr>
            <a:spLocks noGrp="1"/>
          </p:cNvSpPr>
          <p:nvPr>
            <p:ph type="title"/>
          </p:nvPr>
        </p:nvSpPr>
        <p:spPr>
          <a:xfrm>
            <a:off x="7239014" y="525982"/>
            <a:ext cx="4282983" cy="1200361"/>
          </a:xfrm>
        </p:spPr>
        <p:txBody>
          <a:bodyPr anchor="b">
            <a:normAutofit/>
          </a:bodyPr>
          <a:lstStyle/>
          <a:p>
            <a:r>
              <a:rPr lang="es-ES_tradnl" sz="3600" dirty="0"/>
              <a:t>Estadísticas</a:t>
            </a:r>
          </a:p>
        </p:txBody>
      </p:sp>
    </p:spTree>
    <p:extLst>
      <p:ext uri="{BB962C8B-B14F-4D97-AF65-F5344CB8AC3E}">
        <p14:creationId xmlns:p14="http://schemas.microsoft.com/office/powerpoint/2010/main" val="3288050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1286AC-2847-FC9F-B5C8-B6B3E185DAFE}"/>
              </a:ext>
            </a:extLst>
          </p:cNvPr>
          <p:cNvSpPr>
            <a:spLocks noGrp="1"/>
          </p:cNvSpPr>
          <p:nvPr>
            <p:ph type="title"/>
          </p:nvPr>
        </p:nvSpPr>
        <p:spPr>
          <a:xfrm>
            <a:off x="7239014" y="525982"/>
            <a:ext cx="4282983" cy="1200361"/>
          </a:xfrm>
        </p:spPr>
        <p:txBody>
          <a:bodyPr anchor="b">
            <a:normAutofit/>
          </a:bodyPr>
          <a:lstStyle/>
          <a:p>
            <a:r>
              <a:rPr lang="es-ES_tradnl" sz="3600" dirty="0"/>
              <a:t>Matriz de Nulidad</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graph of different types of numbers&#10;&#10;Description automatically generated with medium confidence">
            <a:extLst>
              <a:ext uri="{FF2B5EF4-FFF2-40B4-BE49-F238E27FC236}">
                <a16:creationId xmlns:a16="http://schemas.microsoft.com/office/drawing/2014/main" id="{395712CE-5DC9-1666-7B0E-A5C7285065A9}"/>
              </a:ext>
            </a:extLst>
          </p:cNvPr>
          <p:cNvPicPr>
            <a:picLocks noChangeAspect="1"/>
          </p:cNvPicPr>
          <p:nvPr/>
        </p:nvPicPr>
        <p:blipFill rotWithShape="1">
          <a:blip r:embed="rId2"/>
          <a:srcRect l="1665" r="1924"/>
          <a:stretch/>
        </p:blipFill>
        <p:spPr>
          <a:xfrm>
            <a:off x="500462" y="1972345"/>
            <a:ext cx="5886471" cy="2854384"/>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FED3DC86-B491-3973-B2DD-88BD5FB92341}"/>
              </a:ext>
            </a:extLst>
          </p:cNvPr>
          <p:cNvSpPr>
            <a:spLocks noGrp="1"/>
          </p:cNvSpPr>
          <p:nvPr>
            <p:ph idx="1"/>
          </p:nvPr>
        </p:nvSpPr>
        <p:spPr>
          <a:xfrm>
            <a:off x="7239012" y="2031101"/>
            <a:ext cx="4282984" cy="3511943"/>
          </a:xfrm>
        </p:spPr>
        <p:txBody>
          <a:bodyPr anchor="ctr">
            <a:normAutofit/>
          </a:bodyPr>
          <a:lstStyle/>
          <a:p>
            <a:pPr algn="l">
              <a:buFont typeface="Arial" panose="020B0604020202020204" pitchFamily="34" charset="0"/>
              <a:buChar char="•"/>
            </a:pPr>
            <a:r>
              <a:rPr lang="en-US" sz="1800" b="1" i="0" u="none" strike="noStrike" dirty="0">
                <a:solidFill>
                  <a:srgbClr val="0D0D0D"/>
                </a:solidFill>
                <a:effectLst/>
              </a:rPr>
              <a:t>Presencia de datos:</a:t>
            </a:r>
            <a:r>
              <a:rPr lang="en-US" sz="1800" b="0" i="0" u="none" strike="noStrike" dirty="0">
                <a:solidFill>
                  <a:srgbClr val="0D0D0D"/>
                </a:solidFill>
                <a:effectLst/>
              </a:rPr>
              <a:t> </a:t>
            </a:r>
            <a:r>
              <a:rPr lang="en-US" sz="1800" dirty="0">
                <a:solidFill>
                  <a:srgbClr val="0D0D0D"/>
                </a:solidFill>
              </a:rPr>
              <a:t>Las </a:t>
            </a:r>
            <a:r>
              <a:rPr lang="en-US" sz="1800" b="0" i="0" u="none" strike="noStrike" dirty="0">
                <a:solidFill>
                  <a:srgbClr val="0D0D0D"/>
                </a:solidFill>
                <a:effectLst/>
              </a:rPr>
              <a:t>columnas que contienen datos aparecen llenas</a:t>
            </a:r>
            <a:r>
              <a:rPr lang="en-US" sz="1800" dirty="0">
                <a:solidFill>
                  <a:srgbClr val="0D0D0D"/>
                </a:solidFill>
              </a:rPr>
              <a:t>.</a:t>
            </a:r>
          </a:p>
          <a:p>
            <a:pPr algn="l">
              <a:buFont typeface="Arial" panose="020B0604020202020204" pitchFamily="34" charset="0"/>
              <a:buChar char="•"/>
            </a:pPr>
            <a:r>
              <a:rPr lang="en-US" sz="1800" b="1" i="0" u="none" strike="noStrike" dirty="0">
                <a:solidFill>
                  <a:srgbClr val="0D0D0D"/>
                </a:solidFill>
                <a:effectLst/>
              </a:rPr>
              <a:t>Datos faltantes:</a:t>
            </a:r>
            <a:r>
              <a:rPr lang="en-US" sz="1800" b="0" i="0" u="none" strike="noStrike" dirty="0">
                <a:solidFill>
                  <a:srgbClr val="0D0D0D"/>
                </a:solidFill>
                <a:effectLst/>
              </a:rPr>
              <a:t> Las columnas que representan datos faltantes aparecen vacías.</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0730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F99F7-AE66-8AE9-D216-885CE5451134}"/>
              </a:ext>
            </a:extLst>
          </p:cNvPr>
          <p:cNvSpPr>
            <a:spLocks noGrp="1"/>
          </p:cNvSpPr>
          <p:nvPr>
            <p:ph type="title"/>
          </p:nvPr>
        </p:nvSpPr>
        <p:spPr>
          <a:xfrm>
            <a:off x="7239014" y="525982"/>
            <a:ext cx="4282983" cy="1200361"/>
          </a:xfrm>
        </p:spPr>
        <p:txBody>
          <a:bodyPr anchor="b">
            <a:normAutofit/>
          </a:bodyPr>
          <a:lstStyle/>
          <a:p>
            <a:r>
              <a:rPr lang="es-ES_tradnl" sz="3600" dirty="0"/>
              <a:t>Selección de Columnas</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F0CC0DBB-9A3E-6788-5D0F-CD634FBA79AA}"/>
              </a:ext>
            </a:extLst>
          </p:cNvPr>
          <p:cNvPicPr>
            <a:picLocks noChangeAspect="1"/>
          </p:cNvPicPr>
          <p:nvPr/>
        </p:nvPicPr>
        <p:blipFill>
          <a:blip r:embed="rId2"/>
          <a:stretch>
            <a:fillRect/>
          </a:stretch>
        </p:blipFill>
        <p:spPr>
          <a:xfrm>
            <a:off x="588711" y="1233891"/>
            <a:ext cx="5628018" cy="984903"/>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screenshot of a computer&#10;&#10;Description automatically generated">
            <a:extLst>
              <a:ext uri="{FF2B5EF4-FFF2-40B4-BE49-F238E27FC236}">
                <a16:creationId xmlns:a16="http://schemas.microsoft.com/office/drawing/2014/main" id="{CE5D4B13-675C-821C-FD21-ED9CB4F01194}"/>
              </a:ext>
            </a:extLst>
          </p:cNvPr>
          <p:cNvPicPr>
            <a:picLocks noGrp="1" noChangeAspect="1"/>
          </p:cNvPicPr>
          <p:nvPr>
            <p:ph idx="1"/>
          </p:nvPr>
        </p:nvPicPr>
        <p:blipFill>
          <a:blip r:embed="rId3"/>
          <a:stretch>
            <a:fillRect/>
          </a:stretch>
        </p:blipFill>
        <p:spPr>
          <a:xfrm>
            <a:off x="496138" y="3024678"/>
            <a:ext cx="5599861" cy="2357836"/>
          </a:xfrm>
        </p:spPr>
      </p:pic>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9D5FC942-D427-269D-CC90-8CC602641850}"/>
              </a:ext>
            </a:extLst>
          </p:cNvPr>
          <p:cNvSpPr txBox="1"/>
          <p:nvPr/>
        </p:nvSpPr>
        <p:spPr>
          <a:xfrm>
            <a:off x="7239013" y="2449270"/>
            <a:ext cx="4282983" cy="2708434"/>
          </a:xfrm>
          <a:prstGeom prst="rect">
            <a:avLst/>
          </a:prstGeom>
          <a:noFill/>
        </p:spPr>
        <p:txBody>
          <a:bodyPr wrap="square">
            <a:spAutoFit/>
          </a:bodyPr>
          <a:lstStyle/>
          <a:p>
            <a:pPr>
              <a:buFont typeface="Arial" panose="020B0604020202020204" pitchFamily="34" charset="0"/>
              <a:buChar char="•"/>
            </a:pPr>
            <a:r>
              <a:rPr lang="es-ES_tradnl" sz="1700" dirty="0">
                <a:solidFill>
                  <a:srgbClr val="0D0D0D"/>
                </a:solidFill>
                <a:latin typeface="Söhne"/>
              </a:rPr>
              <a:t> La mínima cantidad de columnas o registros a seleccionar son 03.</a:t>
            </a:r>
          </a:p>
          <a:p>
            <a:pPr>
              <a:buFont typeface="Arial" panose="020B0604020202020204" pitchFamily="34" charset="0"/>
              <a:buChar char="•"/>
            </a:pPr>
            <a:r>
              <a:rPr lang="es-ES_tradnl" sz="1700" dirty="0">
                <a:solidFill>
                  <a:srgbClr val="0D0D0D"/>
                </a:solidFill>
                <a:latin typeface="Söhne"/>
              </a:rPr>
              <a:t> Se debe incluir la columna de </a:t>
            </a:r>
            <a:r>
              <a:rPr lang="es-ES_tradnl" sz="1700" b="1" dirty="0">
                <a:solidFill>
                  <a:srgbClr val="0D0D0D"/>
                </a:solidFill>
                <a:latin typeface="Söhne"/>
              </a:rPr>
              <a:t>profundidad</a:t>
            </a:r>
            <a:r>
              <a:rPr lang="es-ES_tradnl" sz="1700" dirty="0">
                <a:solidFill>
                  <a:srgbClr val="0D0D0D"/>
                </a:solidFill>
                <a:latin typeface="Söhne"/>
              </a:rPr>
              <a:t>.</a:t>
            </a:r>
          </a:p>
          <a:p>
            <a:pPr>
              <a:buFont typeface="Arial" panose="020B0604020202020204" pitchFamily="34" charset="0"/>
              <a:buChar char="•"/>
            </a:pPr>
            <a:r>
              <a:rPr lang="es-ES_tradnl" sz="1700" dirty="0">
                <a:solidFill>
                  <a:srgbClr val="0D0D0D"/>
                </a:solidFill>
                <a:latin typeface="Söhne"/>
              </a:rPr>
              <a:t>Después de haber seleccionado los registros, puede seleccionar dos opciones:</a:t>
            </a:r>
          </a:p>
          <a:p>
            <a:pPr lvl="1">
              <a:buFont typeface="Arial" panose="020B0604020202020204" pitchFamily="34" charset="0"/>
              <a:buChar char="•"/>
            </a:pPr>
            <a:r>
              <a:rPr lang="es-ES_tradnl" sz="1700" dirty="0">
                <a:solidFill>
                  <a:srgbClr val="0D0D0D"/>
                </a:solidFill>
                <a:latin typeface="Söhne"/>
              </a:rPr>
              <a:t> Remover valores nulos</a:t>
            </a:r>
          </a:p>
          <a:p>
            <a:pPr lvl="1">
              <a:buFont typeface="Arial" panose="020B0604020202020204" pitchFamily="34" charset="0"/>
              <a:buChar char="•"/>
            </a:pPr>
            <a:r>
              <a:rPr lang="es-ES_tradnl" sz="1700" dirty="0">
                <a:solidFill>
                  <a:srgbClr val="0D0D0D"/>
                </a:solidFill>
                <a:latin typeface="Söhne"/>
              </a:rPr>
              <a:t> Reemplazar los valores nulos por algún método como la media, mediana, cero o especificar algún valor.</a:t>
            </a:r>
          </a:p>
          <a:p>
            <a:pPr>
              <a:buFont typeface="Arial" panose="020B0604020202020204" pitchFamily="34" charset="0"/>
              <a:buChar char="•"/>
            </a:pPr>
            <a:endParaRPr lang="es-ES_tradnl" sz="1700" b="0" i="0" u="none" strike="noStrike" dirty="0">
              <a:solidFill>
                <a:srgbClr val="0D0D0D"/>
              </a:solidFill>
              <a:effectLst/>
              <a:latin typeface="Söhne"/>
            </a:endParaRPr>
          </a:p>
        </p:txBody>
      </p:sp>
      <p:cxnSp>
        <p:nvCxnSpPr>
          <p:cNvPr id="19" name="Elbow Connector 18">
            <a:extLst>
              <a:ext uri="{FF2B5EF4-FFF2-40B4-BE49-F238E27FC236}">
                <a16:creationId xmlns:a16="http://schemas.microsoft.com/office/drawing/2014/main" id="{F3E68214-B43B-411D-A534-5C64B96F5215}"/>
              </a:ext>
            </a:extLst>
          </p:cNvPr>
          <p:cNvCxnSpPr>
            <a:cxnSpLocks/>
          </p:cNvCxnSpPr>
          <p:nvPr/>
        </p:nvCxnSpPr>
        <p:spPr>
          <a:xfrm>
            <a:off x="1087395" y="2218794"/>
            <a:ext cx="753762" cy="487336"/>
          </a:xfrm>
          <a:prstGeom prst="bentConnector3">
            <a:avLst>
              <a:gd name="adj1" fmla="val 820"/>
            </a:avLst>
          </a:prstGeom>
          <a:ln>
            <a:tailEnd type="triangle"/>
          </a:ln>
        </p:spPr>
        <p:style>
          <a:lnRef idx="2">
            <a:schemeClr val="accent1"/>
          </a:lnRef>
          <a:fillRef idx="0">
            <a:schemeClr val="accent1"/>
          </a:fillRef>
          <a:effectRef idx="1">
            <a:schemeClr val="accent1"/>
          </a:effectRef>
          <a:fontRef idx="minor">
            <a:schemeClr val="tx1"/>
          </a:fontRef>
        </p:style>
      </p:cxnSp>
      <p:sp>
        <p:nvSpPr>
          <p:cNvPr id="25" name="TextBox 24">
            <a:extLst>
              <a:ext uri="{FF2B5EF4-FFF2-40B4-BE49-F238E27FC236}">
                <a16:creationId xmlns:a16="http://schemas.microsoft.com/office/drawing/2014/main" id="{08914F49-5A8A-EEF8-9E5B-10A8E983A815}"/>
              </a:ext>
            </a:extLst>
          </p:cNvPr>
          <p:cNvSpPr txBox="1"/>
          <p:nvPr/>
        </p:nvSpPr>
        <p:spPr>
          <a:xfrm>
            <a:off x="1841156" y="2514680"/>
            <a:ext cx="2533135" cy="369332"/>
          </a:xfrm>
          <a:prstGeom prst="rect">
            <a:avLst/>
          </a:prstGeom>
          <a:noFill/>
        </p:spPr>
        <p:txBody>
          <a:bodyPr wrap="square" rtlCol="0">
            <a:spAutoFit/>
          </a:bodyPr>
          <a:lstStyle/>
          <a:p>
            <a:r>
              <a:rPr lang="es-ES_tradnl" dirty="0"/>
              <a:t>Remover valores nulos</a:t>
            </a:r>
          </a:p>
        </p:txBody>
      </p:sp>
      <p:sp>
        <p:nvSpPr>
          <p:cNvPr id="26" name="Right Brace 25">
            <a:extLst>
              <a:ext uri="{FF2B5EF4-FFF2-40B4-BE49-F238E27FC236}">
                <a16:creationId xmlns:a16="http://schemas.microsoft.com/office/drawing/2014/main" id="{E762F54F-9CC7-BE67-58B7-D631F9369804}"/>
              </a:ext>
            </a:extLst>
          </p:cNvPr>
          <p:cNvSpPr/>
          <p:nvPr/>
        </p:nvSpPr>
        <p:spPr>
          <a:xfrm>
            <a:off x="1940011" y="4065372"/>
            <a:ext cx="617838" cy="131714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s-ES_tradnl"/>
          </a:p>
        </p:txBody>
      </p:sp>
      <p:sp>
        <p:nvSpPr>
          <p:cNvPr id="27" name="TextBox 26">
            <a:extLst>
              <a:ext uri="{FF2B5EF4-FFF2-40B4-BE49-F238E27FC236}">
                <a16:creationId xmlns:a16="http://schemas.microsoft.com/office/drawing/2014/main" id="{83D34391-BCA7-EDF3-3425-DEE1ED357BD1}"/>
              </a:ext>
            </a:extLst>
          </p:cNvPr>
          <p:cNvSpPr txBox="1"/>
          <p:nvPr/>
        </p:nvSpPr>
        <p:spPr>
          <a:xfrm>
            <a:off x="2735154" y="4519181"/>
            <a:ext cx="2533135" cy="646331"/>
          </a:xfrm>
          <a:prstGeom prst="rect">
            <a:avLst/>
          </a:prstGeom>
          <a:noFill/>
        </p:spPr>
        <p:txBody>
          <a:bodyPr wrap="square" rtlCol="0">
            <a:spAutoFit/>
          </a:bodyPr>
          <a:lstStyle/>
          <a:p>
            <a:r>
              <a:rPr lang="es-ES_tradnl" dirty="0"/>
              <a:t>Métodos de reemplazo de valores nulos</a:t>
            </a:r>
          </a:p>
        </p:txBody>
      </p:sp>
    </p:spTree>
    <p:extLst>
      <p:ext uri="{BB962C8B-B14F-4D97-AF65-F5344CB8AC3E}">
        <p14:creationId xmlns:p14="http://schemas.microsoft.com/office/powerpoint/2010/main" val="28856054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63673B-6D9F-F4D5-724A-9BC342429AB9}"/>
              </a:ext>
            </a:extLst>
          </p:cNvPr>
          <p:cNvSpPr>
            <a:spLocks noGrp="1"/>
          </p:cNvSpPr>
          <p:nvPr>
            <p:ph type="title"/>
          </p:nvPr>
        </p:nvSpPr>
        <p:spPr>
          <a:xfrm>
            <a:off x="7239014" y="525982"/>
            <a:ext cx="4282983" cy="1200361"/>
          </a:xfrm>
        </p:spPr>
        <p:txBody>
          <a:bodyPr anchor="b">
            <a:normAutofit/>
          </a:bodyPr>
          <a:lstStyle/>
          <a:p>
            <a:r>
              <a:rPr lang="es-ES_tradnl" sz="3600" dirty="0"/>
              <a:t>Filtro de Datos</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data sheet&#10;&#10;Description automatically generated">
            <a:extLst>
              <a:ext uri="{FF2B5EF4-FFF2-40B4-BE49-F238E27FC236}">
                <a16:creationId xmlns:a16="http://schemas.microsoft.com/office/drawing/2014/main" id="{553A8F83-301A-C2A1-BFC0-0F3A3C47CD20}"/>
              </a:ext>
            </a:extLst>
          </p:cNvPr>
          <p:cNvPicPr>
            <a:picLocks noChangeAspect="1"/>
          </p:cNvPicPr>
          <p:nvPr/>
        </p:nvPicPr>
        <p:blipFill>
          <a:blip r:embed="rId2"/>
          <a:stretch>
            <a:fillRect/>
          </a:stretch>
        </p:blipFill>
        <p:spPr>
          <a:xfrm>
            <a:off x="576244" y="1012113"/>
            <a:ext cx="5628018" cy="4600904"/>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1A73AD31-7778-EAC1-29D4-4A550DED7F94}"/>
              </a:ext>
            </a:extLst>
          </p:cNvPr>
          <p:cNvSpPr>
            <a:spLocks noGrp="1"/>
          </p:cNvSpPr>
          <p:nvPr>
            <p:ph idx="1"/>
          </p:nvPr>
        </p:nvSpPr>
        <p:spPr>
          <a:xfrm>
            <a:off x="7239012" y="2031101"/>
            <a:ext cx="4282984" cy="3511943"/>
          </a:xfrm>
        </p:spPr>
        <p:txBody>
          <a:bodyPr anchor="ctr">
            <a:normAutofit/>
          </a:bodyPr>
          <a:lstStyle/>
          <a:p>
            <a:r>
              <a:rPr lang="es-ES_tradnl" sz="1800" dirty="0"/>
              <a:t>El filtro de datos te brinda </a:t>
            </a:r>
            <a:r>
              <a:rPr lang="es-ES_tradnl" sz="1800" b="1" dirty="0"/>
              <a:t>interacción</a:t>
            </a:r>
            <a:r>
              <a:rPr lang="es-ES_tradnl" sz="1800" dirty="0"/>
              <a:t> con cada columna o registro</a:t>
            </a:r>
          </a:p>
          <a:p>
            <a:r>
              <a:rPr lang="es-ES_tradnl" sz="1800" dirty="0"/>
              <a:t>Esta interacción te permite cambiar los </a:t>
            </a:r>
            <a:r>
              <a:rPr lang="es-ES_tradnl" sz="1800" b="1" dirty="0"/>
              <a:t>valores mínimos y máximos </a:t>
            </a:r>
            <a:r>
              <a:rPr lang="es-ES_tradnl" sz="1800" dirty="0"/>
              <a:t>de los registros. </a:t>
            </a:r>
          </a:p>
          <a:p>
            <a:r>
              <a:rPr lang="es-ES_tradnl" sz="1800" dirty="0"/>
              <a:t>Incluye la selección de columnas </a:t>
            </a:r>
            <a:r>
              <a:rPr lang="es-ES_tradnl" sz="1800" b="1" dirty="0"/>
              <a:t>logarítmicas</a:t>
            </a:r>
            <a:r>
              <a:rPr lang="es-ES_tradnl" sz="1800" dirty="0"/>
              <a:t>, si esta aplica.</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6878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36E1478-221A-DB43-4607-58475F011B8D}"/>
              </a:ext>
            </a:extLst>
          </p:cNvPr>
          <p:cNvSpPr>
            <a:spLocks noGrp="1"/>
          </p:cNvSpPr>
          <p:nvPr>
            <p:ph type="title"/>
          </p:nvPr>
        </p:nvSpPr>
        <p:spPr>
          <a:xfrm>
            <a:off x="7239014" y="525982"/>
            <a:ext cx="4282983" cy="1200361"/>
          </a:xfrm>
        </p:spPr>
        <p:txBody>
          <a:bodyPr anchor="b">
            <a:normAutofit/>
          </a:bodyPr>
          <a:lstStyle/>
          <a:p>
            <a:r>
              <a:rPr lang="es-ES_tradnl" sz="3600" dirty="0"/>
              <a:t>Estadística de la Data Filtrada</a:t>
            </a:r>
          </a:p>
        </p:txBody>
      </p:sp>
      <p:sp>
        <p:nvSpPr>
          <p:cNvPr id="14" name="Rectangle 1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data analysis&#10;&#10;Description automatically generated">
            <a:extLst>
              <a:ext uri="{FF2B5EF4-FFF2-40B4-BE49-F238E27FC236}">
                <a16:creationId xmlns:a16="http://schemas.microsoft.com/office/drawing/2014/main" id="{57CAE4A5-4DA6-441B-A230-01F6825BF103}"/>
              </a:ext>
            </a:extLst>
          </p:cNvPr>
          <p:cNvPicPr>
            <a:picLocks noChangeAspect="1"/>
          </p:cNvPicPr>
          <p:nvPr/>
        </p:nvPicPr>
        <p:blipFill>
          <a:blip r:embed="rId2"/>
          <a:stretch>
            <a:fillRect/>
          </a:stretch>
        </p:blipFill>
        <p:spPr>
          <a:xfrm>
            <a:off x="354384" y="1726343"/>
            <a:ext cx="5918963" cy="2811507"/>
          </a:xfrm>
          <a:prstGeom prst="rect">
            <a:avLst/>
          </a:prstGeom>
        </p:spPr>
      </p:pic>
      <p:sp>
        <p:nvSpPr>
          <p:cNvPr id="18" name="Rectangle 1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55AC1766-F43E-0FC2-2BE9-2074C14AF834}"/>
              </a:ext>
            </a:extLst>
          </p:cNvPr>
          <p:cNvSpPr>
            <a:spLocks noGrp="1"/>
          </p:cNvSpPr>
          <p:nvPr>
            <p:ph idx="1"/>
          </p:nvPr>
        </p:nvSpPr>
        <p:spPr>
          <a:xfrm>
            <a:off x="7239012" y="2031101"/>
            <a:ext cx="4282984" cy="3511943"/>
          </a:xfrm>
        </p:spPr>
        <p:txBody>
          <a:bodyPr anchor="ctr">
            <a:normAutofit/>
          </a:bodyPr>
          <a:lstStyle/>
          <a:p>
            <a:r>
              <a:rPr lang="es-ES_tradnl" sz="1800" dirty="0"/>
              <a:t>Estadística de la data es la estadística que no involucra el filtro de datos. </a:t>
            </a:r>
          </a:p>
          <a:p>
            <a:r>
              <a:rPr lang="es-ES_tradnl" sz="1800" dirty="0"/>
              <a:t>Estadística de la data filtrada si involucra el </a:t>
            </a:r>
            <a:r>
              <a:rPr lang="es-ES_tradnl" sz="1800" b="1" dirty="0"/>
              <a:t>filtro de datos</a:t>
            </a:r>
            <a:r>
              <a:rPr lang="es-ES_tradnl" sz="1800" dirty="0"/>
              <a:t>. Se actualiza automáticamente a medida que se manipula el filtro de datos.</a:t>
            </a:r>
          </a:p>
          <a:p>
            <a:r>
              <a:rPr lang="es-ES_tradnl" sz="1800" dirty="0"/>
              <a:t>El despliegue de ambas tablas estadísticas es para fines comparativos.</a:t>
            </a:r>
          </a:p>
        </p:txBody>
      </p:sp>
      <p:sp>
        <p:nvSpPr>
          <p:cNvPr id="20" name="Rectangle 1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B3BEF8AE-8F4B-2669-BD8C-6E135AEDAAC7}"/>
              </a:ext>
            </a:extLst>
          </p:cNvPr>
          <p:cNvSpPr/>
          <p:nvPr/>
        </p:nvSpPr>
        <p:spPr>
          <a:xfrm>
            <a:off x="1126273" y="2416708"/>
            <a:ext cx="479502" cy="2023947"/>
          </a:xfrm>
          <a:prstGeom prst="ellipse">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sp>
        <p:nvSpPr>
          <p:cNvPr id="7" name="Oval 6">
            <a:extLst>
              <a:ext uri="{FF2B5EF4-FFF2-40B4-BE49-F238E27FC236}">
                <a16:creationId xmlns:a16="http://schemas.microsoft.com/office/drawing/2014/main" id="{A5D202C3-E0EB-5553-423A-30ED1FE6DF78}"/>
              </a:ext>
            </a:extLst>
          </p:cNvPr>
          <p:cNvSpPr/>
          <p:nvPr/>
        </p:nvSpPr>
        <p:spPr>
          <a:xfrm>
            <a:off x="3974669" y="2416707"/>
            <a:ext cx="479502" cy="2023947"/>
          </a:xfrm>
          <a:prstGeom prst="ellipse">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cxnSp>
        <p:nvCxnSpPr>
          <p:cNvPr id="10" name="Elbow Connector 9">
            <a:extLst>
              <a:ext uri="{FF2B5EF4-FFF2-40B4-BE49-F238E27FC236}">
                <a16:creationId xmlns:a16="http://schemas.microsoft.com/office/drawing/2014/main" id="{3DC461AF-2620-6F67-6FDB-196C1FBF204A}"/>
              </a:ext>
            </a:extLst>
          </p:cNvPr>
          <p:cNvCxnSpPr>
            <a:cxnSpLocks/>
          </p:cNvCxnSpPr>
          <p:nvPr/>
        </p:nvCxnSpPr>
        <p:spPr>
          <a:xfrm>
            <a:off x="1204332" y="2090854"/>
            <a:ext cx="3010088" cy="210218"/>
          </a:xfrm>
          <a:prstGeom prst="bentConnector3">
            <a:avLst>
              <a:gd name="adj1" fmla="val 100012"/>
            </a:avLst>
          </a:prstGeom>
          <a:ln>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810396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4718ADC-9A74-F531-2705-3B5850899884}"/>
              </a:ext>
            </a:extLst>
          </p:cNvPr>
          <p:cNvSpPr>
            <a:spLocks noGrp="1"/>
          </p:cNvSpPr>
          <p:nvPr>
            <p:ph type="title"/>
          </p:nvPr>
        </p:nvSpPr>
        <p:spPr>
          <a:xfrm>
            <a:off x="7239014" y="525982"/>
            <a:ext cx="4282983" cy="1200361"/>
          </a:xfrm>
        </p:spPr>
        <p:txBody>
          <a:bodyPr anchor="b">
            <a:normAutofit/>
          </a:bodyPr>
          <a:lstStyle/>
          <a:p>
            <a:r>
              <a:rPr lang="es-ES_tradnl" sz="3600" dirty="0"/>
              <a:t>Box </a:t>
            </a:r>
            <a:r>
              <a:rPr lang="es-ES_tradnl" sz="3600"/>
              <a:t>Plots</a:t>
            </a:r>
            <a:endParaRPr lang="es-ES_tradnl" sz="3600" dirty="0"/>
          </a:p>
        </p:txBody>
      </p:sp>
      <p:sp>
        <p:nvSpPr>
          <p:cNvPr id="29" name="Rectangle 28">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diagram of a graph&#10;&#10;Description automatically generated">
            <a:extLst>
              <a:ext uri="{FF2B5EF4-FFF2-40B4-BE49-F238E27FC236}">
                <a16:creationId xmlns:a16="http://schemas.microsoft.com/office/drawing/2014/main" id="{B121376F-B427-1C28-B6E9-AAB0641C84AB}"/>
              </a:ext>
            </a:extLst>
          </p:cNvPr>
          <p:cNvPicPr>
            <a:picLocks noChangeAspect="1"/>
          </p:cNvPicPr>
          <p:nvPr/>
        </p:nvPicPr>
        <p:blipFill>
          <a:blip r:embed="rId2"/>
          <a:stretch>
            <a:fillRect/>
          </a:stretch>
        </p:blipFill>
        <p:spPr>
          <a:xfrm>
            <a:off x="401493" y="2127080"/>
            <a:ext cx="6002453" cy="2370969"/>
          </a:xfrm>
          <a:prstGeom prst="rect">
            <a:avLst/>
          </a:prstGeom>
        </p:spPr>
      </p:pic>
      <p:sp>
        <p:nvSpPr>
          <p:cNvPr id="33" name="Rectangle 32">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Content Placeholder 23">
            <a:extLst>
              <a:ext uri="{FF2B5EF4-FFF2-40B4-BE49-F238E27FC236}">
                <a16:creationId xmlns:a16="http://schemas.microsoft.com/office/drawing/2014/main" id="{43684465-0312-37B2-31AA-96CCD096C040}"/>
              </a:ext>
            </a:extLst>
          </p:cNvPr>
          <p:cNvSpPr>
            <a:spLocks noGrp="1"/>
          </p:cNvSpPr>
          <p:nvPr>
            <p:ph idx="1"/>
          </p:nvPr>
        </p:nvSpPr>
        <p:spPr>
          <a:xfrm>
            <a:off x="7239012" y="2031101"/>
            <a:ext cx="4282984" cy="3511943"/>
          </a:xfrm>
        </p:spPr>
        <p:txBody>
          <a:bodyPr anchor="ctr">
            <a:normAutofit/>
          </a:bodyPr>
          <a:lstStyle/>
          <a:p>
            <a:pPr marL="0" indent="0">
              <a:buNone/>
            </a:pPr>
            <a:r>
              <a:rPr lang="es-ES_tradnl" sz="1600" dirty="0">
                <a:solidFill>
                  <a:srgbClr val="0D0D0D"/>
                </a:solidFill>
                <a:highlight>
                  <a:srgbClr val="FFFFFF"/>
                </a:highlight>
              </a:rPr>
              <a:t>R</a:t>
            </a:r>
            <a:r>
              <a:rPr lang="es-ES_tradnl" sz="1600" b="0" i="0" u="none" strike="noStrike" dirty="0">
                <a:solidFill>
                  <a:srgbClr val="0D0D0D"/>
                </a:solidFill>
                <a:effectLst/>
                <a:highlight>
                  <a:srgbClr val="FFFFFF"/>
                </a:highlight>
              </a:rPr>
              <a:t>esume la distribución de datos cuantitativos mediante la representación de la mediana, los cuartiles y los valores atípicos. El rectángulo central muestra el rango intercuartílico (RIC), que abarca desde el primer cuartil (Q1) hasta el tercer cuartil (Q3), con una línea que indica la mediana. Los "bigotes" se extienden hasta el dato más alejado dentro de 1.5 veces el RIC desde la caja. Los valores fuera de este rango se consideran atípicos.</a:t>
            </a:r>
            <a:endParaRPr lang="es-ES_tradnl" sz="1600" dirty="0"/>
          </a:p>
        </p:txBody>
      </p:sp>
      <p:sp>
        <p:nvSpPr>
          <p:cNvPr id="35" name="Rectangle 34">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1C6C71E8-3722-89C8-DBC0-8A917852CC87}"/>
              </a:ext>
            </a:extLst>
          </p:cNvPr>
          <p:cNvCxnSpPr>
            <a:cxnSpLocks/>
          </p:cNvCxnSpPr>
          <p:nvPr/>
        </p:nvCxnSpPr>
        <p:spPr>
          <a:xfrm flipV="1">
            <a:off x="1764146" y="1944913"/>
            <a:ext cx="944803" cy="71543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1" name="Oval 10">
            <a:extLst>
              <a:ext uri="{FF2B5EF4-FFF2-40B4-BE49-F238E27FC236}">
                <a16:creationId xmlns:a16="http://schemas.microsoft.com/office/drawing/2014/main" id="{9BEFF209-09B0-2241-54B2-4B2E0ACE4BC6}"/>
              </a:ext>
            </a:extLst>
          </p:cNvPr>
          <p:cNvSpPr/>
          <p:nvPr/>
        </p:nvSpPr>
        <p:spPr>
          <a:xfrm>
            <a:off x="4056337" y="2618787"/>
            <a:ext cx="461818" cy="1011105"/>
          </a:xfrm>
          <a:prstGeom prst="ellipse">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cxnSp>
        <p:nvCxnSpPr>
          <p:cNvPr id="13" name="Straight Arrow Connector 12">
            <a:extLst>
              <a:ext uri="{FF2B5EF4-FFF2-40B4-BE49-F238E27FC236}">
                <a16:creationId xmlns:a16="http://schemas.microsoft.com/office/drawing/2014/main" id="{9DF54BD6-724F-3A67-E836-69035CC7DC00}"/>
              </a:ext>
            </a:extLst>
          </p:cNvPr>
          <p:cNvCxnSpPr>
            <a:cxnSpLocks/>
          </p:cNvCxnSpPr>
          <p:nvPr/>
        </p:nvCxnSpPr>
        <p:spPr>
          <a:xfrm flipV="1">
            <a:off x="4446756" y="1944913"/>
            <a:ext cx="538403" cy="80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D1D5E81B-6009-9FD7-BFEA-F4B3738074AF}"/>
              </a:ext>
            </a:extLst>
          </p:cNvPr>
          <p:cNvCxnSpPr/>
          <p:nvPr/>
        </p:nvCxnSpPr>
        <p:spPr>
          <a:xfrm>
            <a:off x="2549912" y="4256049"/>
            <a:ext cx="0" cy="69509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Straight Arrow Connector 21">
            <a:extLst>
              <a:ext uri="{FF2B5EF4-FFF2-40B4-BE49-F238E27FC236}">
                <a16:creationId xmlns:a16="http://schemas.microsoft.com/office/drawing/2014/main" id="{5D31D4B3-0C4F-EA23-6680-169A1A2058EE}"/>
              </a:ext>
            </a:extLst>
          </p:cNvPr>
          <p:cNvCxnSpPr/>
          <p:nvPr/>
        </p:nvCxnSpPr>
        <p:spPr>
          <a:xfrm>
            <a:off x="1799063" y="3824868"/>
            <a:ext cx="750849" cy="112627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6ED88F00-2E5B-F5CA-12EE-D4C44239DF0B}"/>
              </a:ext>
            </a:extLst>
          </p:cNvPr>
          <p:cNvCxnSpPr/>
          <p:nvPr/>
        </p:nvCxnSpPr>
        <p:spPr>
          <a:xfrm>
            <a:off x="4287246" y="4047893"/>
            <a:ext cx="565910" cy="9032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6C2A11B0-3964-CCEC-C5FC-962E1404ABB5}"/>
              </a:ext>
            </a:extLst>
          </p:cNvPr>
          <p:cNvCxnSpPr/>
          <p:nvPr/>
        </p:nvCxnSpPr>
        <p:spPr>
          <a:xfrm flipH="1">
            <a:off x="4853156" y="3735659"/>
            <a:ext cx="1112746" cy="12154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Oval 29">
            <a:extLst>
              <a:ext uri="{FF2B5EF4-FFF2-40B4-BE49-F238E27FC236}">
                <a16:creationId xmlns:a16="http://schemas.microsoft.com/office/drawing/2014/main" id="{12156487-3D04-42D9-8BE3-1F68BF7B3245}"/>
              </a:ext>
            </a:extLst>
          </p:cNvPr>
          <p:cNvSpPr/>
          <p:nvPr/>
        </p:nvSpPr>
        <p:spPr>
          <a:xfrm>
            <a:off x="5876012" y="2618787"/>
            <a:ext cx="179780" cy="524764"/>
          </a:xfrm>
          <a:prstGeom prst="ellipse">
            <a:avLst/>
          </a:prstGeom>
          <a:noFill/>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_tradnl"/>
          </a:p>
        </p:txBody>
      </p:sp>
      <p:cxnSp>
        <p:nvCxnSpPr>
          <p:cNvPr id="32" name="Straight Arrow Connector 31">
            <a:extLst>
              <a:ext uri="{FF2B5EF4-FFF2-40B4-BE49-F238E27FC236}">
                <a16:creationId xmlns:a16="http://schemas.microsoft.com/office/drawing/2014/main" id="{88B77653-9570-058F-2054-27151EB90191}"/>
              </a:ext>
            </a:extLst>
          </p:cNvPr>
          <p:cNvCxnSpPr>
            <a:cxnSpLocks/>
            <a:stCxn id="30" idx="0"/>
          </p:cNvCxnSpPr>
          <p:nvPr/>
        </p:nvCxnSpPr>
        <p:spPr>
          <a:xfrm flipH="1" flipV="1">
            <a:off x="4985159" y="1944913"/>
            <a:ext cx="980743" cy="67387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8" name="Straight Arrow Connector 37">
            <a:extLst>
              <a:ext uri="{FF2B5EF4-FFF2-40B4-BE49-F238E27FC236}">
                <a16:creationId xmlns:a16="http://schemas.microsoft.com/office/drawing/2014/main" id="{B8D9167F-B9E0-2E08-FABB-71DE404B92EA}"/>
              </a:ext>
            </a:extLst>
          </p:cNvPr>
          <p:cNvCxnSpPr>
            <a:cxnSpLocks/>
          </p:cNvCxnSpPr>
          <p:nvPr/>
        </p:nvCxnSpPr>
        <p:spPr>
          <a:xfrm flipH="1" flipV="1">
            <a:off x="2708949" y="1936786"/>
            <a:ext cx="757064" cy="76378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4B0789A-8DF8-6645-E676-41D3A4BEC1B6}"/>
              </a:ext>
            </a:extLst>
          </p:cNvPr>
          <p:cNvSpPr txBox="1"/>
          <p:nvPr/>
        </p:nvSpPr>
        <p:spPr>
          <a:xfrm>
            <a:off x="1376506" y="1581700"/>
            <a:ext cx="2717800" cy="369332"/>
          </a:xfrm>
          <a:prstGeom prst="rect">
            <a:avLst/>
          </a:prstGeom>
          <a:noFill/>
        </p:spPr>
        <p:txBody>
          <a:bodyPr wrap="square" rtlCol="0">
            <a:spAutoFit/>
          </a:bodyPr>
          <a:lstStyle/>
          <a:p>
            <a:pPr algn="ctr"/>
            <a:r>
              <a:rPr lang="es-ES_tradnl" dirty="0"/>
              <a:t>Bigote (Q0-Q4)</a:t>
            </a:r>
          </a:p>
        </p:txBody>
      </p:sp>
      <p:sp>
        <p:nvSpPr>
          <p:cNvPr id="43" name="TextBox 42">
            <a:extLst>
              <a:ext uri="{FF2B5EF4-FFF2-40B4-BE49-F238E27FC236}">
                <a16:creationId xmlns:a16="http://schemas.microsoft.com/office/drawing/2014/main" id="{CA9E006A-F0C6-5675-A59C-5DEB31C71437}"/>
              </a:ext>
            </a:extLst>
          </p:cNvPr>
          <p:cNvSpPr txBox="1"/>
          <p:nvPr/>
        </p:nvSpPr>
        <p:spPr>
          <a:xfrm>
            <a:off x="3683194" y="1584900"/>
            <a:ext cx="2717800" cy="369332"/>
          </a:xfrm>
          <a:prstGeom prst="rect">
            <a:avLst/>
          </a:prstGeom>
          <a:noFill/>
        </p:spPr>
        <p:txBody>
          <a:bodyPr wrap="square" rtlCol="0">
            <a:spAutoFit/>
          </a:bodyPr>
          <a:lstStyle/>
          <a:p>
            <a:pPr algn="ctr"/>
            <a:r>
              <a:rPr lang="es-ES_tradnl" dirty="0"/>
              <a:t>Outliers</a:t>
            </a:r>
          </a:p>
        </p:txBody>
      </p:sp>
      <p:sp>
        <p:nvSpPr>
          <p:cNvPr id="44" name="TextBox 43">
            <a:extLst>
              <a:ext uri="{FF2B5EF4-FFF2-40B4-BE49-F238E27FC236}">
                <a16:creationId xmlns:a16="http://schemas.microsoft.com/office/drawing/2014/main" id="{8FC836A1-A397-7C3E-3D95-6BFEFE9D4B27}"/>
              </a:ext>
            </a:extLst>
          </p:cNvPr>
          <p:cNvSpPr txBox="1"/>
          <p:nvPr/>
        </p:nvSpPr>
        <p:spPr>
          <a:xfrm>
            <a:off x="1268425" y="4961315"/>
            <a:ext cx="2717800" cy="923330"/>
          </a:xfrm>
          <a:prstGeom prst="rect">
            <a:avLst/>
          </a:prstGeom>
          <a:noFill/>
        </p:spPr>
        <p:txBody>
          <a:bodyPr wrap="square" rtlCol="0">
            <a:spAutoFit/>
          </a:bodyPr>
          <a:lstStyle/>
          <a:p>
            <a:pPr algn="ctr"/>
            <a:r>
              <a:rPr lang="es-ES_tradnl" dirty="0"/>
              <a:t>Rectángulo Intercuartílico</a:t>
            </a:r>
          </a:p>
          <a:p>
            <a:pPr algn="ctr"/>
            <a:r>
              <a:rPr lang="es-ES_tradnl" dirty="0"/>
              <a:t>(Q1-Q3)</a:t>
            </a:r>
          </a:p>
        </p:txBody>
      </p:sp>
      <p:sp>
        <p:nvSpPr>
          <p:cNvPr id="45" name="TextBox 44">
            <a:extLst>
              <a:ext uri="{FF2B5EF4-FFF2-40B4-BE49-F238E27FC236}">
                <a16:creationId xmlns:a16="http://schemas.microsoft.com/office/drawing/2014/main" id="{9B6E25F9-7C7F-AA6F-3B94-7EB2F7A782F1}"/>
              </a:ext>
            </a:extLst>
          </p:cNvPr>
          <p:cNvSpPr txBox="1"/>
          <p:nvPr/>
        </p:nvSpPr>
        <p:spPr>
          <a:xfrm>
            <a:off x="3457158" y="4951141"/>
            <a:ext cx="2717800" cy="369332"/>
          </a:xfrm>
          <a:prstGeom prst="rect">
            <a:avLst/>
          </a:prstGeom>
          <a:noFill/>
        </p:spPr>
        <p:txBody>
          <a:bodyPr wrap="square" rtlCol="0">
            <a:spAutoFit/>
          </a:bodyPr>
          <a:lstStyle/>
          <a:p>
            <a:pPr algn="ctr"/>
            <a:r>
              <a:rPr lang="es-ES_tradnl" dirty="0"/>
              <a:t>Mediana</a:t>
            </a:r>
          </a:p>
        </p:txBody>
      </p:sp>
    </p:spTree>
    <p:extLst>
      <p:ext uri="{BB962C8B-B14F-4D97-AF65-F5344CB8AC3E}">
        <p14:creationId xmlns:p14="http://schemas.microsoft.com/office/powerpoint/2010/main" val="372840545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221</TotalTime>
  <Words>697</Words>
  <Application>Microsoft Macintosh PowerPoint</Application>
  <PresentationFormat>Widescreen</PresentationFormat>
  <Paragraphs>70</Paragraphs>
  <Slides>16</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Aptos</vt:lpstr>
      <vt:lpstr>Aptos Display</vt:lpstr>
      <vt:lpstr>Arial</vt:lpstr>
      <vt:lpstr>Söhne</vt:lpstr>
      <vt:lpstr>Office Theme</vt:lpstr>
      <vt:lpstr>PowerPoint Presentation</vt:lpstr>
      <vt:lpstr>PowerPoint Presentation</vt:lpstr>
      <vt:lpstr>PowerPoint Presentation</vt:lpstr>
      <vt:lpstr>Estadísticas</vt:lpstr>
      <vt:lpstr>Matriz de Nulidad</vt:lpstr>
      <vt:lpstr>Selección de Columnas</vt:lpstr>
      <vt:lpstr>Filtro de Datos</vt:lpstr>
      <vt:lpstr>Estadística de la Data Filtrada</vt:lpstr>
      <vt:lpstr>Box Plots</vt:lpstr>
      <vt:lpstr>Scatter Plot</vt:lpstr>
      <vt:lpstr>Machine Learning Models</vt:lpstr>
      <vt:lpstr>PowerPoint Presentation</vt:lpstr>
      <vt:lpstr>Interacciones</vt:lpstr>
      <vt:lpstr>PowerPoint Presentation</vt:lpstr>
      <vt:lpstr>Outliers in Well Logs</vt:lpstr>
      <vt:lpstr>“El precio de la luz es menor que el costo de la oscuridad”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Leonel Cortez</dc:creator>
  <cp:lastModifiedBy>Leonel Cortez</cp:lastModifiedBy>
  <cp:revision>11</cp:revision>
  <dcterms:created xsi:type="dcterms:W3CDTF">2024-04-16T01:03:51Z</dcterms:created>
  <dcterms:modified xsi:type="dcterms:W3CDTF">2024-04-16T04:48:14Z</dcterms:modified>
</cp:coreProperties>
</file>